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60" r:id="rId1"/>
  </p:sldMasterIdLst>
  <p:notesMasterIdLst>
    <p:notesMasterId r:id="rId53"/>
  </p:notesMasterIdLst>
  <p:sldIdLst>
    <p:sldId id="256" r:id="rId2"/>
    <p:sldId id="257" r:id="rId3"/>
    <p:sldId id="258" r:id="rId4"/>
    <p:sldId id="261" r:id="rId5"/>
    <p:sldId id="260" r:id="rId6"/>
    <p:sldId id="262" r:id="rId7"/>
    <p:sldId id="263" r:id="rId8"/>
    <p:sldId id="264" r:id="rId9"/>
    <p:sldId id="267" r:id="rId10"/>
    <p:sldId id="266" r:id="rId11"/>
    <p:sldId id="268" r:id="rId12"/>
    <p:sldId id="269" r:id="rId13"/>
    <p:sldId id="270" r:id="rId14"/>
    <p:sldId id="271" r:id="rId15"/>
    <p:sldId id="274" r:id="rId16"/>
    <p:sldId id="272" r:id="rId17"/>
    <p:sldId id="273" r:id="rId18"/>
    <p:sldId id="276" r:id="rId19"/>
    <p:sldId id="277" r:id="rId20"/>
    <p:sldId id="278" r:id="rId21"/>
    <p:sldId id="280" r:id="rId22"/>
    <p:sldId id="279" r:id="rId23"/>
    <p:sldId id="285" r:id="rId24"/>
    <p:sldId id="281" r:id="rId25"/>
    <p:sldId id="282" r:id="rId26"/>
    <p:sldId id="283" r:id="rId27"/>
    <p:sldId id="286" r:id="rId28"/>
    <p:sldId id="288" r:id="rId29"/>
    <p:sldId id="287" r:id="rId30"/>
    <p:sldId id="289" r:id="rId31"/>
    <p:sldId id="290" r:id="rId32"/>
    <p:sldId id="294" r:id="rId33"/>
    <p:sldId id="295" r:id="rId34"/>
    <p:sldId id="293" r:id="rId35"/>
    <p:sldId id="291" r:id="rId36"/>
    <p:sldId id="292" r:id="rId37"/>
    <p:sldId id="296" r:id="rId38"/>
    <p:sldId id="297" r:id="rId39"/>
    <p:sldId id="299" r:id="rId40"/>
    <p:sldId id="298" r:id="rId41"/>
    <p:sldId id="300" r:id="rId42"/>
    <p:sldId id="301" r:id="rId43"/>
    <p:sldId id="302" r:id="rId44"/>
    <p:sldId id="304" r:id="rId45"/>
    <p:sldId id="305" r:id="rId46"/>
    <p:sldId id="306" r:id="rId47"/>
    <p:sldId id="307" r:id="rId48"/>
    <p:sldId id="308" r:id="rId49"/>
    <p:sldId id="309" r:id="rId50"/>
    <p:sldId id="310" r:id="rId51"/>
    <p:sldId id="311"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68" autoAdjust="0"/>
    <p:restoredTop sz="94660"/>
  </p:normalViewPr>
  <p:slideViewPr>
    <p:cSldViewPr snapToGrid="0">
      <p:cViewPr varScale="1">
        <p:scale>
          <a:sx n="58" d="100"/>
          <a:sy n="58" d="100"/>
        </p:scale>
        <p:origin x="974"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709FF5-DD33-4961-9CAE-8FC36F9B1769}" type="datetimeFigureOut">
              <a:rPr lang="en-IN" smtClean="0"/>
              <a:t>14-12-2019</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F7E555-71E4-4703-945C-C94757418BDB}" type="slidenum">
              <a:rPr lang="en-IN" smtClean="0"/>
              <a:t>‹#›</a:t>
            </a:fld>
            <a:endParaRPr lang="en-IN"/>
          </a:p>
        </p:txBody>
      </p:sp>
    </p:spTree>
    <p:extLst>
      <p:ext uri="{BB962C8B-B14F-4D97-AF65-F5344CB8AC3E}">
        <p14:creationId xmlns:p14="http://schemas.microsoft.com/office/powerpoint/2010/main" val="1717311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a:t>
            </a:fld>
            <a:endParaRPr lang="en-IN"/>
          </a:p>
        </p:txBody>
      </p:sp>
    </p:spTree>
    <p:extLst>
      <p:ext uri="{BB962C8B-B14F-4D97-AF65-F5344CB8AC3E}">
        <p14:creationId xmlns:p14="http://schemas.microsoft.com/office/powerpoint/2010/main" val="227160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2</a:t>
            </a:fld>
            <a:endParaRPr lang="en-IN"/>
          </a:p>
        </p:txBody>
      </p:sp>
    </p:spTree>
    <p:extLst>
      <p:ext uri="{BB962C8B-B14F-4D97-AF65-F5344CB8AC3E}">
        <p14:creationId xmlns:p14="http://schemas.microsoft.com/office/powerpoint/2010/main" val="1533233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3</a:t>
            </a:fld>
            <a:endParaRPr lang="en-IN"/>
          </a:p>
        </p:txBody>
      </p:sp>
    </p:spTree>
    <p:extLst>
      <p:ext uri="{BB962C8B-B14F-4D97-AF65-F5344CB8AC3E}">
        <p14:creationId xmlns:p14="http://schemas.microsoft.com/office/powerpoint/2010/main" val="2642508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4</a:t>
            </a:fld>
            <a:endParaRPr lang="en-IN"/>
          </a:p>
        </p:txBody>
      </p:sp>
    </p:spTree>
    <p:extLst>
      <p:ext uri="{BB962C8B-B14F-4D97-AF65-F5344CB8AC3E}">
        <p14:creationId xmlns:p14="http://schemas.microsoft.com/office/powerpoint/2010/main" val="3682477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5</a:t>
            </a:fld>
            <a:endParaRPr lang="en-IN"/>
          </a:p>
        </p:txBody>
      </p:sp>
    </p:spTree>
    <p:extLst>
      <p:ext uri="{BB962C8B-B14F-4D97-AF65-F5344CB8AC3E}">
        <p14:creationId xmlns:p14="http://schemas.microsoft.com/office/powerpoint/2010/main" val="4143077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6</a:t>
            </a:fld>
            <a:endParaRPr lang="en-IN"/>
          </a:p>
        </p:txBody>
      </p:sp>
    </p:spTree>
    <p:extLst>
      <p:ext uri="{BB962C8B-B14F-4D97-AF65-F5344CB8AC3E}">
        <p14:creationId xmlns:p14="http://schemas.microsoft.com/office/powerpoint/2010/main" val="2109535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7</a:t>
            </a:fld>
            <a:endParaRPr lang="en-IN"/>
          </a:p>
        </p:txBody>
      </p:sp>
    </p:spTree>
    <p:extLst>
      <p:ext uri="{BB962C8B-B14F-4D97-AF65-F5344CB8AC3E}">
        <p14:creationId xmlns:p14="http://schemas.microsoft.com/office/powerpoint/2010/main" val="654085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8</a:t>
            </a:fld>
            <a:endParaRPr lang="en-IN"/>
          </a:p>
        </p:txBody>
      </p:sp>
    </p:spTree>
    <p:extLst>
      <p:ext uri="{BB962C8B-B14F-4D97-AF65-F5344CB8AC3E}">
        <p14:creationId xmlns:p14="http://schemas.microsoft.com/office/powerpoint/2010/main" val="3416669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9</a:t>
            </a:fld>
            <a:endParaRPr lang="en-IN"/>
          </a:p>
        </p:txBody>
      </p:sp>
    </p:spTree>
    <p:extLst>
      <p:ext uri="{BB962C8B-B14F-4D97-AF65-F5344CB8AC3E}">
        <p14:creationId xmlns:p14="http://schemas.microsoft.com/office/powerpoint/2010/main" val="2799021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10</a:t>
            </a:fld>
            <a:endParaRPr lang="en-IN"/>
          </a:p>
        </p:txBody>
      </p:sp>
    </p:spTree>
    <p:extLst>
      <p:ext uri="{BB962C8B-B14F-4D97-AF65-F5344CB8AC3E}">
        <p14:creationId xmlns:p14="http://schemas.microsoft.com/office/powerpoint/2010/main" val="329612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11</a:t>
            </a:fld>
            <a:endParaRPr lang="en-IN"/>
          </a:p>
        </p:txBody>
      </p:sp>
    </p:spTree>
    <p:extLst>
      <p:ext uri="{BB962C8B-B14F-4D97-AF65-F5344CB8AC3E}">
        <p14:creationId xmlns:p14="http://schemas.microsoft.com/office/powerpoint/2010/main" val="1200811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12</a:t>
            </a:fld>
            <a:endParaRPr lang="en-IN"/>
          </a:p>
        </p:txBody>
      </p:sp>
    </p:spTree>
    <p:extLst>
      <p:ext uri="{BB962C8B-B14F-4D97-AF65-F5344CB8AC3E}">
        <p14:creationId xmlns:p14="http://schemas.microsoft.com/office/powerpoint/2010/main" val="3735617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13</a:t>
            </a:fld>
            <a:endParaRPr lang="en-IN"/>
          </a:p>
        </p:txBody>
      </p:sp>
    </p:spTree>
    <p:extLst>
      <p:ext uri="{BB962C8B-B14F-4D97-AF65-F5344CB8AC3E}">
        <p14:creationId xmlns:p14="http://schemas.microsoft.com/office/powerpoint/2010/main" val="4253742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14</a:t>
            </a:fld>
            <a:endParaRPr lang="en-IN"/>
          </a:p>
        </p:txBody>
      </p:sp>
    </p:spTree>
    <p:extLst>
      <p:ext uri="{BB962C8B-B14F-4D97-AF65-F5344CB8AC3E}">
        <p14:creationId xmlns:p14="http://schemas.microsoft.com/office/powerpoint/2010/main" val="644516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15</a:t>
            </a:fld>
            <a:endParaRPr lang="en-IN"/>
          </a:p>
        </p:txBody>
      </p:sp>
    </p:spTree>
    <p:extLst>
      <p:ext uri="{BB962C8B-B14F-4D97-AF65-F5344CB8AC3E}">
        <p14:creationId xmlns:p14="http://schemas.microsoft.com/office/powerpoint/2010/main" val="2619115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16</a:t>
            </a:fld>
            <a:endParaRPr lang="en-IN"/>
          </a:p>
        </p:txBody>
      </p:sp>
    </p:spTree>
    <p:extLst>
      <p:ext uri="{BB962C8B-B14F-4D97-AF65-F5344CB8AC3E}">
        <p14:creationId xmlns:p14="http://schemas.microsoft.com/office/powerpoint/2010/main" val="72514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17</a:t>
            </a:fld>
            <a:endParaRPr lang="en-IN"/>
          </a:p>
        </p:txBody>
      </p:sp>
    </p:spTree>
    <p:extLst>
      <p:ext uri="{BB962C8B-B14F-4D97-AF65-F5344CB8AC3E}">
        <p14:creationId xmlns:p14="http://schemas.microsoft.com/office/powerpoint/2010/main" val="3712131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18</a:t>
            </a:fld>
            <a:endParaRPr lang="en-IN"/>
          </a:p>
        </p:txBody>
      </p:sp>
    </p:spTree>
    <p:extLst>
      <p:ext uri="{BB962C8B-B14F-4D97-AF65-F5344CB8AC3E}">
        <p14:creationId xmlns:p14="http://schemas.microsoft.com/office/powerpoint/2010/main" val="3661159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19</a:t>
            </a:fld>
            <a:endParaRPr lang="en-IN"/>
          </a:p>
        </p:txBody>
      </p:sp>
    </p:spTree>
    <p:extLst>
      <p:ext uri="{BB962C8B-B14F-4D97-AF65-F5344CB8AC3E}">
        <p14:creationId xmlns:p14="http://schemas.microsoft.com/office/powerpoint/2010/main" val="284321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20</a:t>
            </a:fld>
            <a:endParaRPr lang="en-IN"/>
          </a:p>
        </p:txBody>
      </p:sp>
    </p:spTree>
    <p:extLst>
      <p:ext uri="{BB962C8B-B14F-4D97-AF65-F5344CB8AC3E}">
        <p14:creationId xmlns:p14="http://schemas.microsoft.com/office/powerpoint/2010/main" val="1395723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21</a:t>
            </a:fld>
            <a:endParaRPr lang="en-IN"/>
          </a:p>
        </p:txBody>
      </p:sp>
    </p:spTree>
    <p:extLst>
      <p:ext uri="{BB962C8B-B14F-4D97-AF65-F5344CB8AC3E}">
        <p14:creationId xmlns:p14="http://schemas.microsoft.com/office/powerpoint/2010/main" val="173584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22</a:t>
            </a:fld>
            <a:endParaRPr lang="en-IN"/>
          </a:p>
        </p:txBody>
      </p:sp>
    </p:spTree>
    <p:extLst>
      <p:ext uri="{BB962C8B-B14F-4D97-AF65-F5344CB8AC3E}">
        <p14:creationId xmlns:p14="http://schemas.microsoft.com/office/powerpoint/2010/main" val="274054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24</a:t>
            </a:fld>
            <a:endParaRPr lang="en-IN"/>
          </a:p>
        </p:txBody>
      </p:sp>
    </p:spTree>
    <p:extLst>
      <p:ext uri="{BB962C8B-B14F-4D97-AF65-F5344CB8AC3E}">
        <p14:creationId xmlns:p14="http://schemas.microsoft.com/office/powerpoint/2010/main" val="406781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25</a:t>
            </a:fld>
            <a:endParaRPr lang="en-IN"/>
          </a:p>
        </p:txBody>
      </p:sp>
    </p:spTree>
    <p:extLst>
      <p:ext uri="{BB962C8B-B14F-4D97-AF65-F5344CB8AC3E}">
        <p14:creationId xmlns:p14="http://schemas.microsoft.com/office/powerpoint/2010/main" val="2952506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3F7E555-71E4-4703-945C-C94757418BDB}" type="slidenum">
              <a:rPr lang="en-IN" smtClean="0"/>
              <a:t>26</a:t>
            </a:fld>
            <a:endParaRPr lang="en-IN"/>
          </a:p>
        </p:txBody>
      </p:sp>
    </p:spTree>
    <p:extLst>
      <p:ext uri="{BB962C8B-B14F-4D97-AF65-F5344CB8AC3E}">
        <p14:creationId xmlns:p14="http://schemas.microsoft.com/office/powerpoint/2010/main" val="2252052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940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233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90613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163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05913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36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7655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71301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076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57053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9668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6454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493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79799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26246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7155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17390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2026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195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55882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9399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3320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07637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965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2EC0851F-C466-48F4-BE45-7E66EAA7B0C6}" type="datetime1">
              <a:rPr lang="en-US" smtClean="0"/>
              <a:t>12/14/2019</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r>
              <a:rPr lang="en-US"/>
              <a:t>K. Ravi Chythanya</a:t>
            </a:r>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44225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DD1BB7-F6C4-4317-A133-3A7FE3387E54}" type="datetime1">
              <a:rPr lang="en-US" smtClean="0"/>
              <a:t>12/14/2019</a:t>
            </a:fld>
            <a:endParaRPr lang="en-US" dirty="0"/>
          </a:p>
        </p:txBody>
      </p:sp>
      <p:sp>
        <p:nvSpPr>
          <p:cNvPr id="5" name="Footer Placeholder 4"/>
          <p:cNvSpPr>
            <a:spLocks noGrp="1"/>
          </p:cNvSpPr>
          <p:nvPr>
            <p:ph type="ftr" sz="quarter" idx="11"/>
          </p:nvPr>
        </p:nvSpPr>
        <p:spPr/>
        <p:txBody>
          <a:bodyPr/>
          <a:lstStyle/>
          <a:p>
            <a:r>
              <a:rPr lang="en-US"/>
              <a:t>K. Ravi Chythanya</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397557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A5A8C47-48CE-4F7F-8FE6-DA021E7CE14F}" type="datetime1">
              <a:rPr lang="en-US" smtClean="0"/>
              <a:t>12/14/2019</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r>
              <a:rPr lang="en-US"/>
              <a:t>K. Ravi Chythanya</a:t>
            </a:r>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01694844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E2D74B-DCBC-476C-A7EE-65659D3E9DC7}" type="datetime1">
              <a:rPr lang="en-US" smtClean="0"/>
              <a:t>12/14/2019</a:t>
            </a:fld>
            <a:endParaRPr lang="en-US" dirty="0"/>
          </a:p>
        </p:txBody>
      </p:sp>
      <p:sp>
        <p:nvSpPr>
          <p:cNvPr id="6" name="Footer Placeholder 5"/>
          <p:cNvSpPr>
            <a:spLocks noGrp="1"/>
          </p:cNvSpPr>
          <p:nvPr>
            <p:ph type="ftr" sz="quarter" idx="11"/>
          </p:nvPr>
        </p:nvSpPr>
        <p:spPr/>
        <p:txBody>
          <a:bodyPr/>
          <a:lstStyle/>
          <a:p>
            <a:r>
              <a:rPr lang="en-US"/>
              <a:t>K. Ravi Chythanya</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521439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595067-FDB8-430A-8AA4-B5B3D0B765DB}" type="datetime1">
              <a:rPr lang="en-US" smtClean="0"/>
              <a:t>12/14/2019</a:t>
            </a:fld>
            <a:endParaRPr lang="en-US" dirty="0"/>
          </a:p>
        </p:txBody>
      </p:sp>
      <p:sp>
        <p:nvSpPr>
          <p:cNvPr id="8" name="Footer Placeholder 7"/>
          <p:cNvSpPr>
            <a:spLocks noGrp="1"/>
          </p:cNvSpPr>
          <p:nvPr>
            <p:ph type="ftr" sz="quarter" idx="11"/>
          </p:nvPr>
        </p:nvSpPr>
        <p:spPr/>
        <p:txBody>
          <a:bodyPr/>
          <a:lstStyle/>
          <a:p>
            <a:r>
              <a:rPr lang="en-US"/>
              <a:t>K. Ravi Chythanya</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4126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BDDEA3-322A-4D87-A039-9A70A8B72473}" type="datetime1">
              <a:rPr lang="en-US" smtClean="0"/>
              <a:t>12/14/2019</a:t>
            </a:fld>
            <a:endParaRPr lang="en-US" dirty="0"/>
          </a:p>
        </p:txBody>
      </p:sp>
      <p:sp>
        <p:nvSpPr>
          <p:cNvPr id="4" name="Footer Placeholder 3"/>
          <p:cNvSpPr>
            <a:spLocks noGrp="1"/>
          </p:cNvSpPr>
          <p:nvPr>
            <p:ph type="ftr" sz="quarter" idx="11"/>
          </p:nvPr>
        </p:nvSpPr>
        <p:spPr/>
        <p:txBody>
          <a:bodyPr/>
          <a:lstStyle/>
          <a:p>
            <a:r>
              <a:rPr lang="en-US"/>
              <a:t>K. Ravi Chythanya</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072745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3D9311-12CB-4E71-9870-8D6A31020F93}" type="datetime1">
              <a:rPr lang="en-US" smtClean="0"/>
              <a:t>12/14/2019</a:t>
            </a:fld>
            <a:endParaRPr lang="en-US" dirty="0"/>
          </a:p>
        </p:txBody>
      </p:sp>
      <p:sp>
        <p:nvSpPr>
          <p:cNvPr id="3" name="Footer Placeholder 2"/>
          <p:cNvSpPr>
            <a:spLocks noGrp="1"/>
          </p:cNvSpPr>
          <p:nvPr>
            <p:ph type="ftr" sz="quarter" idx="11"/>
          </p:nvPr>
        </p:nvSpPr>
        <p:spPr/>
        <p:txBody>
          <a:bodyPr/>
          <a:lstStyle/>
          <a:p>
            <a:r>
              <a:rPr lang="en-US"/>
              <a:t>K. Ravi Chythanya</a:t>
            </a:r>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39127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ABC988AA-B65A-43EF-B2FA-C9020DE00D65}" type="datetime1">
              <a:rPr lang="en-US" smtClean="0"/>
              <a:t>12/14/2019</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r>
              <a:rPr lang="en-US"/>
              <a:t>K. Ravi Chythanya</a:t>
            </a:r>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74093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E4F9ABE3-3C11-491A-AF93-F0795C09BC75}" type="datetime1">
              <a:rPr lang="en-US" smtClean="0"/>
              <a:t>12/14/2019</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r>
              <a:rPr lang="en-US"/>
              <a:t>K. Ravi Chythanya</a:t>
            </a:r>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72335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8365D2-9BB2-43D4-95E6-1F0C780531E1}" type="datetime1">
              <a:rPr lang="en-US" smtClean="0"/>
              <a:t>12/14/2019</a:t>
            </a:fld>
            <a:endParaRPr lang="en-US" dirty="0"/>
          </a:p>
        </p:txBody>
      </p:sp>
      <p:sp>
        <p:nvSpPr>
          <p:cNvPr id="5" name="Footer Placeholder 4"/>
          <p:cNvSpPr>
            <a:spLocks noGrp="1"/>
          </p:cNvSpPr>
          <p:nvPr>
            <p:ph type="ftr" sz="quarter" idx="11"/>
          </p:nvPr>
        </p:nvSpPr>
        <p:spPr/>
        <p:txBody>
          <a:bodyPr/>
          <a:lstStyle/>
          <a:p>
            <a:r>
              <a:rPr lang="en-US"/>
              <a:t>K. Ravi Chythanya</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4075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764BC6-53B9-4399-8204-BAAD039F8516}" type="datetime1">
              <a:rPr lang="en-US" smtClean="0"/>
              <a:t>12/14/2019</a:t>
            </a:fld>
            <a:endParaRPr lang="en-US" dirty="0"/>
          </a:p>
        </p:txBody>
      </p:sp>
      <p:sp>
        <p:nvSpPr>
          <p:cNvPr id="5" name="Footer Placeholder 4"/>
          <p:cNvSpPr>
            <a:spLocks noGrp="1"/>
          </p:cNvSpPr>
          <p:nvPr>
            <p:ph type="ftr" sz="quarter" idx="11"/>
          </p:nvPr>
        </p:nvSpPr>
        <p:spPr/>
        <p:txBody>
          <a:bodyPr/>
          <a:lstStyle/>
          <a:p>
            <a:r>
              <a:rPr lang="en-US"/>
              <a:t>K. Ravi Chythanya</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86315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09A7C6C-481F-444A-90EE-F36A8689BB0B}" type="datetime1">
              <a:rPr lang="en-US" smtClean="0"/>
              <a:t>12/14/2019</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r>
              <a:rPr lang="en-US"/>
              <a:t>K. Ravi Chythanya</a:t>
            </a:r>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556223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11" orient="horz" pos="1368" userDrawn="1">
          <p15:clr>
            <a:srgbClr val="F26B43"/>
          </p15:clr>
        </p15:guide>
        <p15:guide id="12" orient="horz" pos="1440" userDrawn="1">
          <p15:clr>
            <a:srgbClr val="F26B43"/>
          </p15:clr>
        </p15:guide>
        <p15:guide id="13" orient="horz" pos="3696" userDrawn="1">
          <p15:clr>
            <a:srgbClr val="F26B43"/>
          </p15:clr>
        </p15:guide>
        <p15:guide id="14" orient="horz" pos="432" userDrawn="1">
          <p15:clr>
            <a:srgbClr val="F26B43"/>
          </p15:clr>
        </p15:guide>
        <p15:guide id="15" orient="horz" pos="1512" userDrawn="1">
          <p15:clr>
            <a:srgbClr val="F26B43"/>
          </p15:clr>
        </p15:guide>
        <p15:guide id="16" pos="5184" userDrawn="1">
          <p15:clr>
            <a:srgbClr val="F26B43"/>
          </p15:clr>
        </p15:guide>
        <p15:guide id="17" pos="702" userDrawn="1">
          <p15:clr>
            <a:srgbClr val="F26B43"/>
          </p15:clr>
        </p15:guide>
        <p15:guide id="18" pos="6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DCDB-A15D-4037-AEE3-CF6FD0FFD57D}"/>
              </a:ext>
            </a:extLst>
          </p:cNvPr>
          <p:cNvSpPr>
            <a:spLocks noGrp="1"/>
          </p:cNvSpPr>
          <p:nvPr>
            <p:ph type="ctrTitle"/>
          </p:nvPr>
        </p:nvSpPr>
        <p:spPr/>
        <p:txBody>
          <a:bodyPr/>
          <a:lstStyle/>
          <a:p>
            <a:r>
              <a:rPr lang="en-US" b="1" dirty="0"/>
              <a:t>object-oriented programming</a:t>
            </a:r>
            <a:endParaRPr lang="en-IN" b="1" dirty="0"/>
          </a:p>
        </p:txBody>
      </p:sp>
      <p:sp>
        <p:nvSpPr>
          <p:cNvPr id="3" name="Subtitle 2">
            <a:extLst>
              <a:ext uri="{FF2B5EF4-FFF2-40B4-BE49-F238E27FC236}">
                <a16:creationId xmlns:a16="http://schemas.microsoft.com/office/drawing/2014/main" id="{B8DC8059-4C6B-48DB-8C4A-550A7C575467}"/>
              </a:ext>
            </a:extLst>
          </p:cNvPr>
          <p:cNvSpPr>
            <a:spLocks noGrp="1"/>
          </p:cNvSpPr>
          <p:nvPr>
            <p:ph type="subTitle" idx="1"/>
          </p:nvPr>
        </p:nvSpPr>
        <p:spPr/>
        <p:txBody>
          <a:bodyPr/>
          <a:lstStyle/>
          <a:p>
            <a:pPr algn="r"/>
            <a:r>
              <a:rPr lang="en-US" sz="4050" dirty="0"/>
              <a:t>INTRODUCTION</a:t>
            </a:r>
            <a:endParaRPr lang="en-IN" dirty="0"/>
          </a:p>
        </p:txBody>
      </p:sp>
      <p:pic>
        <p:nvPicPr>
          <p:cNvPr id="5" name="Picture 4">
            <a:extLst>
              <a:ext uri="{FF2B5EF4-FFF2-40B4-BE49-F238E27FC236}">
                <a16:creationId xmlns:a16="http://schemas.microsoft.com/office/drawing/2014/main" id="{6942B839-365B-4AE3-B8F8-E83955F4817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78591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7" y="308727"/>
            <a:ext cx="8050491" cy="822489"/>
          </a:xfrm>
        </p:spPr>
        <p:txBody>
          <a:bodyPr/>
          <a:lstStyle/>
          <a:p>
            <a:r>
              <a:rPr lang="en-US" b="1" dirty="0"/>
              <a:t>BEFORE OBJECT-ORIENTED</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3110845"/>
          </a:xfrm>
        </p:spPr>
        <p:txBody>
          <a:bodyPr>
            <a:normAutofit/>
          </a:bodyPr>
          <a:lstStyle/>
          <a:p>
            <a:r>
              <a:rPr lang="en-US" sz="2400" dirty="0"/>
              <a:t>BASIC</a:t>
            </a:r>
          </a:p>
          <a:p>
            <a:r>
              <a:rPr lang="en-US" sz="2400" dirty="0"/>
              <a:t>FORTRAN</a:t>
            </a:r>
          </a:p>
          <a:p>
            <a:r>
              <a:rPr lang="en-US" sz="2400" dirty="0"/>
              <a:t>COBOL</a:t>
            </a:r>
          </a:p>
          <a:p>
            <a:r>
              <a:rPr lang="en-US" sz="2400" dirty="0"/>
              <a:t>C Language</a:t>
            </a:r>
          </a:p>
          <a:p>
            <a:r>
              <a:rPr lang="en-US" sz="2400" dirty="0"/>
              <a:t>C++ (Object-Oriented)</a:t>
            </a:r>
          </a:p>
          <a:p>
            <a:r>
              <a:rPr lang="en-US" sz="2400" dirty="0"/>
              <a:t>JAVA</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a:t>
            </a:fld>
            <a:endParaRPr lang="en-US" dirty="0"/>
          </a:p>
        </p:txBody>
      </p:sp>
      <p:sp>
        <p:nvSpPr>
          <p:cNvPr id="7" name="TextBox 6">
            <a:extLst>
              <a:ext uri="{FF2B5EF4-FFF2-40B4-BE49-F238E27FC236}">
                <a16:creationId xmlns:a16="http://schemas.microsoft.com/office/drawing/2014/main" id="{670E6BF6-7474-4E66-A22F-84427A89EA65}"/>
              </a:ext>
            </a:extLst>
          </p:cNvPr>
          <p:cNvSpPr txBox="1"/>
          <p:nvPr/>
        </p:nvSpPr>
        <p:spPr>
          <a:xfrm flipH="1">
            <a:off x="716436" y="4677878"/>
            <a:ext cx="7965649" cy="954107"/>
          </a:xfrm>
          <a:prstGeom prst="rect">
            <a:avLst/>
          </a:prstGeom>
          <a:noFill/>
        </p:spPr>
        <p:txBody>
          <a:bodyPr wrap="square" rtlCol="0">
            <a:spAutoFit/>
          </a:bodyPr>
          <a:lstStyle/>
          <a:p>
            <a:pPr algn="just"/>
            <a:r>
              <a:rPr lang="en-US" sz="2800" dirty="0">
                <a:solidFill>
                  <a:srgbClr val="FF0000"/>
                </a:solidFill>
              </a:rPr>
              <a:t>The main intention of Creating Java is </a:t>
            </a:r>
            <a:r>
              <a:rPr lang="en-US" sz="2800" b="1" dirty="0">
                <a:solidFill>
                  <a:srgbClr val="FF0000"/>
                </a:solidFill>
              </a:rPr>
              <a:t>“Platform Independent”</a:t>
            </a:r>
            <a:endParaRPr lang="en-IN" sz="2800" b="1" dirty="0">
              <a:solidFill>
                <a:srgbClr val="FF0000"/>
              </a:solidFill>
            </a:endParaRPr>
          </a:p>
        </p:txBody>
      </p:sp>
      <p:pic>
        <p:nvPicPr>
          <p:cNvPr id="9" name="Picture 8">
            <a:extLst>
              <a:ext uri="{FF2B5EF4-FFF2-40B4-BE49-F238E27FC236}">
                <a16:creationId xmlns:a16="http://schemas.microsoft.com/office/drawing/2014/main" id="{A9059F6C-89B8-4405-902E-9FE86FD565D4}"/>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12630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1000" fill="hold"/>
                                        <p:tgtEl>
                                          <p:spTgt spid="7"/>
                                        </p:tgtEl>
                                        <p:attrNameLst>
                                          <p:attrName>ppt_x</p:attrName>
                                        </p:attrNameLst>
                                      </p:cBhvr>
                                      <p:tavLst>
                                        <p:tav tm="0">
                                          <p:val>
                                            <p:strVal val="#ppt_x"/>
                                          </p:val>
                                        </p:tav>
                                        <p:tav tm="100000">
                                          <p:val>
                                            <p:strVal val="#ppt_x"/>
                                          </p:val>
                                        </p:tav>
                                      </p:tavLst>
                                    </p:anim>
                                    <p:anim calcmode="lin" valueType="num">
                                      <p:cBhvr additive="base">
                                        <p:cTn id="50"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7" y="308727"/>
            <a:ext cx="8050491" cy="822489"/>
          </a:xfrm>
        </p:spPr>
        <p:txBody>
          <a:bodyPr/>
          <a:lstStyle/>
          <a:p>
            <a:r>
              <a:rPr lang="en-US" b="1" dirty="0"/>
              <a:t>C LANGUAGE</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r>
              <a:rPr lang="en-US" sz="2400" dirty="0"/>
              <a:t>?????</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a:t>
            </a:fld>
            <a:endParaRPr lang="en-US" dirty="0"/>
          </a:p>
        </p:txBody>
      </p:sp>
      <p:pic>
        <p:nvPicPr>
          <p:cNvPr id="8" name="Picture 7">
            <a:extLst>
              <a:ext uri="{FF2B5EF4-FFF2-40B4-BE49-F238E27FC236}">
                <a16:creationId xmlns:a16="http://schemas.microsoft.com/office/drawing/2014/main" id="{CB431F2B-1B5A-4CA5-B608-2877CF496481}"/>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20095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7" y="308727"/>
            <a:ext cx="8050491" cy="822489"/>
          </a:xfrm>
        </p:spPr>
        <p:txBody>
          <a:bodyPr/>
          <a:lstStyle/>
          <a:p>
            <a:r>
              <a:rPr lang="en-US" b="1" dirty="0"/>
              <a:t>Contents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r>
              <a:rPr lang="en-US" sz="2800" dirty="0"/>
              <a:t>Object Oriented Thinking</a:t>
            </a:r>
          </a:p>
          <a:p>
            <a:r>
              <a:rPr lang="en-US" sz="2800" dirty="0"/>
              <a:t>Object-Oriented Principles</a:t>
            </a:r>
          </a:p>
          <a:p>
            <a:r>
              <a:rPr lang="en-US" sz="2800" dirty="0"/>
              <a:t>The First Program</a:t>
            </a:r>
          </a:p>
          <a:p>
            <a:r>
              <a:rPr lang="en-US" sz="2800" dirty="0"/>
              <a:t>The Java Buzz Words</a:t>
            </a:r>
          </a:p>
          <a:p>
            <a:r>
              <a:rPr lang="en-US" sz="2800" dirty="0"/>
              <a:t>An overview of Java</a:t>
            </a:r>
          </a:p>
          <a:p>
            <a:endParaRPr lang="en-US" sz="2800" dirty="0"/>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a:t>
            </a:fld>
            <a:endParaRPr lang="en-US" dirty="0"/>
          </a:p>
        </p:txBody>
      </p:sp>
      <p:pic>
        <p:nvPicPr>
          <p:cNvPr id="8" name="Picture 7">
            <a:extLst>
              <a:ext uri="{FF2B5EF4-FFF2-40B4-BE49-F238E27FC236}">
                <a16:creationId xmlns:a16="http://schemas.microsoft.com/office/drawing/2014/main" id="{C5CB44A8-5D42-43D7-A201-29E3BB66C73E}"/>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6837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Object-Oriented Thinking</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r>
              <a:rPr lang="en-US" sz="2800" dirty="0"/>
              <a:t>Agents and Communities</a:t>
            </a:r>
          </a:p>
          <a:p>
            <a:r>
              <a:rPr lang="en-US" sz="2800" dirty="0"/>
              <a:t>Messages and methods</a:t>
            </a:r>
          </a:p>
          <a:p>
            <a:r>
              <a:rPr lang="en-US" sz="2800" dirty="0"/>
              <a:t>Responsibilities</a:t>
            </a:r>
          </a:p>
          <a:p>
            <a:r>
              <a:rPr lang="en-US" sz="2800" dirty="0"/>
              <a:t>Classes and Instances</a:t>
            </a:r>
          </a:p>
          <a:p>
            <a:r>
              <a:rPr lang="en-US" sz="2800" dirty="0"/>
              <a:t>Class Hierarchies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5</a:t>
            </a:fld>
            <a:endParaRPr lang="en-US" dirty="0"/>
          </a:p>
        </p:txBody>
      </p:sp>
      <p:pic>
        <p:nvPicPr>
          <p:cNvPr id="8" name="Picture 7">
            <a:extLst>
              <a:ext uri="{FF2B5EF4-FFF2-40B4-BE49-F238E27FC236}">
                <a16:creationId xmlns:a16="http://schemas.microsoft.com/office/drawing/2014/main" id="{CC33C59B-E4D9-4F98-9CD5-9154B2123EE8}"/>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64632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Agents and Communities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An object oriented program is structured as a community of interacting agents, called objects. Each object has a role to play. Each object provides a service, or performs an action, that is used by other members of the community.</a:t>
            </a:r>
          </a:p>
          <a:p>
            <a:r>
              <a:rPr lang="en-US" sz="2800" dirty="0"/>
              <a:t>Example of florist</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6</a:t>
            </a:fld>
            <a:endParaRPr lang="en-US" dirty="0"/>
          </a:p>
        </p:txBody>
      </p:sp>
      <p:pic>
        <p:nvPicPr>
          <p:cNvPr id="8" name="Picture 7">
            <a:extLst>
              <a:ext uri="{FF2B5EF4-FFF2-40B4-BE49-F238E27FC236}">
                <a16:creationId xmlns:a16="http://schemas.microsoft.com/office/drawing/2014/main" id="{98FCFA2E-97DB-409B-AB2C-687C74C28545}"/>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407059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Messages and Methods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Action is initiated in object- oriented programming by the transmission of a message to an agent (an object) responsible for the action. The message encodes the request for an action and is accompanied by any additional information (arguments) needed to carry out the request. </a:t>
            </a:r>
          </a:p>
          <a:p>
            <a:pPr algn="just"/>
            <a:r>
              <a:rPr lang="en-US" sz="2800" dirty="0"/>
              <a:t>The receiver is the object to whom the message is sent. If the receiver accepts the message, it accepts the responsibility to carry out the indicated action. In response to a message, the receiver will perform some method to satisfy the request.</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7</a:t>
            </a:fld>
            <a:endParaRPr lang="en-US" dirty="0"/>
          </a:p>
        </p:txBody>
      </p:sp>
      <p:pic>
        <p:nvPicPr>
          <p:cNvPr id="8" name="Picture 7">
            <a:extLst>
              <a:ext uri="{FF2B5EF4-FFF2-40B4-BE49-F238E27FC236}">
                <a16:creationId xmlns:a16="http://schemas.microsoft.com/office/drawing/2014/main" id="{2E7B91AF-511A-4417-AC82-446F78384EC4}"/>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66857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Responsibilities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Fundamental concept in object-oriented programming is to describe behavior in terms of </a:t>
            </a:r>
            <a:r>
              <a:rPr lang="en-US" sz="2800" i="1" dirty="0"/>
              <a:t>responsibilities</a:t>
            </a:r>
            <a:r>
              <a:rPr lang="en-US" sz="2800" dirty="0"/>
              <a:t>.</a:t>
            </a:r>
          </a:p>
          <a:p>
            <a:pPr algn="just"/>
            <a:r>
              <a:rPr lang="en-US" sz="2800" dirty="0"/>
              <a:t>By discussing a problem in terms of responsibilities we increase the level of </a:t>
            </a:r>
            <a:r>
              <a:rPr lang="en-US" sz="2800" i="1" dirty="0"/>
              <a:t>abstraction</a:t>
            </a:r>
            <a:r>
              <a:rPr lang="en-US" sz="2800" dirty="0"/>
              <a:t>. This permits greater </a:t>
            </a:r>
            <a:r>
              <a:rPr lang="en-US" sz="2800" b="1" i="1" dirty="0"/>
              <a:t>independence</a:t>
            </a:r>
            <a:r>
              <a:rPr lang="en-US" sz="2800" dirty="0"/>
              <a:t> between objects, a critical factor in solving complex problems. The entire collection of responsibilities associated with an object is often described by the term </a:t>
            </a:r>
            <a:r>
              <a:rPr lang="en-US" sz="2800" i="1" dirty="0"/>
              <a:t>protocol</a:t>
            </a:r>
            <a:r>
              <a:rPr lang="en-US" sz="2800" dirty="0"/>
              <a:t>.</a:t>
            </a:r>
          </a:p>
          <a:p>
            <a:pPr marL="0" indent="0" algn="ctr">
              <a:lnSpc>
                <a:spcPct val="100000"/>
              </a:lnSpc>
              <a:spcBef>
                <a:spcPts val="0"/>
              </a:spcBef>
              <a:spcAft>
                <a:spcPts val="0"/>
              </a:spcAft>
              <a:buNone/>
            </a:pPr>
            <a:r>
              <a:rPr lang="en-IN" sz="2400" dirty="0">
                <a:solidFill>
                  <a:srgbClr val="FF0000"/>
                </a:solidFill>
              </a:rPr>
              <a:t>Ask not what you can do to your data structures,</a:t>
            </a:r>
          </a:p>
          <a:p>
            <a:pPr marL="0" indent="0" algn="ctr">
              <a:spcBef>
                <a:spcPts val="0"/>
              </a:spcBef>
              <a:spcAft>
                <a:spcPts val="0"/>
              </a:spcAft>
              <a:buNone/>
            </a:pPr>
            <a:r>
              <a:rPr lang="en-IN" sz="2400" dirty="0">
                <a:solidFill>
                  <a:srgbClr val="FF0000"/>
                </a:solidFill>
              </a:rPr>
              <a:t>But rather ask what your data structures can do for you.</a:t>
            </a:r>
            <a:endParaRPr lang="en-US" sz="2800" dirty="0">
              <a:solidFill>
                <a:srgbClr val="FF0000"/>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8</a:t>
            </a:fld>
            <a:endParaRPr lang="en-US" dirty="0"/>
          </a:p>
        </p:txBody>
      </p:sp>
      <p:pic>
        <p:nvPicPr>
          <p:cNvPr id="7" name="Picture 6">
            <a:extLst>
              <a:ext uri="{FF2B5EF4-FFF2-40B4-BE49-F238E27FC236}">
                <a16:creationId xmlns:a16="http://schemas.microsoft.com/office/drawing/2014/main" id="{DFE4A65C-31BD-4467-A847-20F8CBB7B144}"/>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5184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Classes and Instances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A class is a user defined blueprint or prototype from which objects are created.  It represents the set of properties or methods that are common to all objects of one type.</a:t>
            </a:r>
            <a:endParaRPr lang="en-US" sz="2800" dirty="0">
              <a:solidFill>
                <a:schemeClr val="tx1"/>
              </a:solidFill>
            </a:endParaRPr>
          </a:p>
          <a:p>
            <a:pPr algn="just"/>
            <a:r>
              <a:rPr lang="en-US" sz="2800" dirty="0">
                <a:solidFill>
                  <a:schemeClr val="tx1"/>
                </a:solidFill>
              </a:rPr>
              <a:t>All objects are instances of a class. The method invoked by an object in response to a message is determined by the class of the receiver. All objects of a given class use the same method in response to similar messages.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9</a:t>
            </a:fld>
            <a:endParaRPr lang="en-US" dirty="0"/>
          </a:p>
        </p:txBody>
      </p:sp>
      <p:pic>
        <p:nvPicPr>
          <p:cNvPr id="8" name="Picture 7">
            <a:extLst>
              <a:ext uri="{FF2B5EF4-FFF2-40B4-BE49-F238E27FC236}">
                <a16:creationId xmlns:a16="http://schemas.microsoft.com/office/drawing/2014/main" id="{C153092C-A0C5-4AA4-8F5D-D8AF86A4E05E}"/>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31331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normAutofit fontScale="90000"/>
          </a:bodyPr>
          <a:lstStyle/>
          <a:p>
            <a:r>
              <a:rPr lang="en-US" b="1" dirty="0"/>
              <a:t>Class Hierarchies - Inheritance</a:t>
            </a:r>
            <a:endParaRPr lang="en-IN" b="1" dirty="0"/>
          </a:p>
        </p:txBody>
      </p:sp>
      <p:pic>
        <p:nvPicPr>
          <p:cNvPr id="8" name="Content Placeholder 7">
            <a:extLst>
              <a:ext uri="{FF2B5EF4-FFF2-40B4-BE49-F238E27FC236}">
                <a16:creationId xmlns:a16="http://schemas.microsoft.com/office/drawing/2014/main" id="{F11E6604-261F-4A3C-AD35-E3FFAA00E966}"/>
              </a:ext>
            </a:extLst>
          </p:cNvPr>
          <p:cNvPicPr>
            <a:picLocks noGrp="1" noChangeAspect="1"/>
          </p:cNvPicPr>
          <p:nvPr>
            <p:ph idx="1"/>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40000"/>
                    </a14:imgEffect>
                  </a14:imgLayer>
                </a14:imgProps>
              </a:ext>
            </a:extLst>
          </a:blip>
          <a:srcRect l="32677" t="18565" r="34418" b="1702"/>
          <a:stretch/>
        </p:blipFill>
        <p:spPr>
          <a:xfrm>
            <a:off x="2729060" y="1251155"/>
            <a:ext cx="3596326" cy="4901755"/>
          </a:xfrm>
          <a:prstGeom prst="rect">
            <a:avLst/>
          </a:prstGeom>
        </p:spPr>
      </p:pic>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10</a:t>
            </a:fld>
            <a:endParaRPr lang="en-US" dirty="0"/>
          </a:p>
        </p:txBody>
      </p:sp>
      <p:pic>
        <p:nvPicPr>
          <p:cNvPr id="9" name="Picture 8">
            <a:extLst>
              <a:ext uri="{FF2B5EF4-FFF2-40B4-BE49-F238E27FC236}">
                <a16:creationId xmlns:a16="http://schemas.microsoft.com/office/drawing/2014/main" id="{5BF2EBF9-EF5B-4F68-9953-D79D4A7CD4C8}"/>
              </a:ext>
            </a:extLst>
          </p:cNvPr>
          <p:cNvPicPr>
            <a:picLocks noChangeAspect="1"/>
          </p:cNvPicPr>
          <p:nvPr/>
        </p:nvPicPr>
        <p:blipFill>
          <a:blip r:embed="rId5"/>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42595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ppt_x"/>
                                          </p:val>
                                        </p:tav>
                                        <p:tav tm="100000">
                                          <p:val>
                                            <p:strVal val="#ppt_x"/>
                                          </p:val>
                                        </p:tav>
                                      </p:tavLst>
                                    </p:anim>
                                    <p:anim calcmode="lin" valueType="num">
                                      <p:cBhvr additive="base">
                                        <p:cTn id="14"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normAutofit fontScale="90000"/>
          </a:bodyPr>
          <a:lstStyle/>
          <a:p>
            <a:r>
              <a:rPr lang="en-US" b="1" dirty="0"/>
              <a:t>Class Hierarchies - Inheritance</a:t>
            </a:r>
            <a:endParaRPr lang="en-IN" b="1" dirty="0"/>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11</a:t>
            </a:fld>
            <a:endParaRPr lang="en-US" dirty="0"/>
          </a:p>
        </p:txBody>
      </p:sp>
      <p:pic>
        <p:nvPicPr>
          <p:cNvPr id="10" name="Picture 9">
            <a:extLst>
              <a:ext uri="{FF2B5EF4-FFF2-40B4-BE49-F238E27FC236}">
                <a16:creationId xmlns:a16="http://schemas.microsoft.com/office/drawing/2014/main" id="{5B616B51-3730-4115-85A7-F3F9643D9BA2}"/>
              </a:ext>
            </a:extLst>
          </p:cNvPr>
          <p:cNvPicPr>
            <a:picLocks noChangeAspect="1"/>
          </p:cNvPicPr>
          <p:nvPr/>
        </p:nvPicPr>
        <p:blipFill rotWithShape="1">
          <a:blip r:embed="rId3">
            <a:clrChange>
              <a:clrFrom>
                <a:srgbClr val="FFFFFF"/>
              </a:clrFrom>
              <a:clrTo>
                <a:srgbClr val="FFFFFF">
                  <a:alpha val="0"/>
                </a:srgbClr>
              </a:clrTo>
            </a:clrChange>
          </a:blip>
          <a:srcRect l="23733" t="20662" r="31753" b="-1"/>
          <a:stretch/>
        </p:blipFill>
        <p:spPr>
          <a:xfrm>
            <a:off x="2076674" y="952107"/>
            <a:ext cx="5350878" cy="5364556"/>
          </a:xfrm>
          <a:prstGeom prst="rect">
            <a:avLst/>
          </a:prstGeom>
        </p:spPr>
      </p:pic>
      <p:pic>
        <p:nvPicPr>
          <p:cNvPr id="8" name="Picture 7">
            <a:extLst>
              <a:ext uri="{FF2B5EF4-FFF2-40B4-BE49-F238E27FC236}">
                <a16:creationId xmlns:a16="http://schemas.microsoft.com/office/drawing/2014/main" id="{E4FB6A8E-173C-4767-AA5A-CAE5F8877FA6}"/>
              </a:ext>
            </a:extLst>
          </p:cNvPr>
          <p:cNvPicPr>
            <a:picLocks noChangeAspect="1"/>
          </p:cNvPicPr>
          <p:nvPr/>
        </p:nvPicPr>
        <p:blipFill>
          <a:blip r:embed="rId4"/>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86517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Object-Oriented Principles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solidFill>
                  <a:schemeClr val="tx1"/>
                </a:solidFill>
              </a:rPr>
              <a:t>Class</a:t>
            </a:r>
          </a:p>
          <a:p>
            <a:pPr algn="just"/>
            <a:r>
              <a:rPr lang="en-US" sz="2800" dirty="0">
                <a:solidFill>
                  <a:schemeClr val="tx1"/>
                </a:solidFill>
              </a:rPr>
              <a:t>Object</a:t>
            </a:r>
          </a:p>
          <a:p>
            <a:pPr algn="just"/>
            <a:r>
              <a:rPr lang="en-US" sz="2800" dirty="0">
                <a:solidFill>
                  <a:schemeClr val="tx1"/>
                </a:solidFill>
              </a:rPr>
              <a:t>Abstraction</a:t>
            </a:r>
          </a:p>
          <a:p>
            <a:pPr algn="just"/>
            <a:r>
              <a:rPr lang="en-US" sz="2800" dirty="0">
                <a:solidFill>
                  <a:schemeClr val="tx1"/>
                </a:solidFill>
              </a:rPr>
              <a:t>Encapsulation</a:t>
            </a:r>
          </a:p>
          <a:p>
            <a:pPr algn="just"/>
            <a:r>
              <a:rPr lang="en-US" sz="2800" dirty="0">
                <a:solidFill>
                  <a:schemeClr val="tx1"/>
                </a:solidFill>
              </a:rPr>
              <a:t>Inheritance</a:t>
            </a:r>
          </a:p>
          <a:p>
            <a:pPr algn="just"/>
            <a:r>
              <a:rPr lang="en-US" sz="2800" dirty="0">
                <a:solidFill>
                  <a:schemeClr val="tx1"/>
                </a:solidFill>
              </a:rPr>
              <a:t>Polymorphism</a:t>
            </a:r>
          </a:p>
          <a:p>
            <a:pPr algn="just"/>
            <a:r>
              <a:rPr lang="en-US" sz="2800" dirty="0">
                <a:solidFill>
                  <a:schemeClr val="tx1"/>
                </a:solidFill>
              </a:rPr>
              <a:t>Message Passing</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12</a:t>
            </a:fld>
            <a:endParaRPr lang="en-US" dirty="0"/>
          </a:p>
        </p:txBody>
      </p:sp>
      <p:pic>
        <p:nvPicPr>
          <p:cNvPr id="8" name="Picture 7">
            <a:extLst>
              <a:ext uri="{FF2B5EF4-FFF2-40B4-BE49-F238E27FC236}">
                <a16:creationId xmlns:a16="http://schemas.microsoft.com/office/drawing/2014/main" id="{F5FF59D6-B24C-4C5C-AD85-E449990477EA}"/>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90072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Abstraction</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Autofit/>
          </a:bodyPr>
          <a:lstStyle/>
          <a:p>
            <a:pPr algn="just"/>
            <a:r>
              <a:rPr lang="en-US" sz="2400" dirty="0">
                <a:solidFill>
                  <a:schemeClr val="tx1"/>
                </a:solidFill>
              </a:rPr>
              <a:t>An essential element of object-oriented programming is abstraction.</a:t>
            </a:r>
          </a:p>
          <a:p>
            <a:pPr algn="just"/>
            <a:r>
              <a:rPr lang="en-US" sz="2400" dirty="0">
                <a:solidFill>
                  <a:schemeClr val="tx1"/>
                </a:solidFill>
              </a:rPr>
              <a:t>The data from a traditional process-oriented program can be transformed by abstraction into its component objects. </a:t>
            </a:r>
          </a:p>
          <a:p>
            <a:pPr algn="just"/>
            <a:r>
              <a:rPr lang="en-US" sz="2400" dirty="0">
                <a:solidFill>
                  <a:schemeClr val="tx1"/>
                </a:solidFill>
              </a:rPr>
              <a:t>A sequence of process steps can become a collection of messages between these objects. </a:t>
            </a:r>
          </a:p>
          <a:p>
            <a:pPr algn="just"/>
            <a:r>
              <a:rPr lang="en-US" sz="2400" dirty="0">
                <a:solidFill>
                  <a:schemeClr val="tx1"/>
                </a:solidFill>
              </a:rPr>
              <a:t>Thus, each of these objects describes its own unique behavior. </a:t>
            </a:r>
          </a:p>
          <a:p>
            <a:pPr algn="just"/>
            <a:r>
              <a:rPr lang="en-US" sz="2400" dirty="0">
                <a:solidFill>
                  <a:schemeClr val="tx1"/>
                </a:solidFill>
              </a:rPr>
              <a:t>You can treat these objects as concrete entities that respond to messages telling them to do something. This is the essence of object-oriented programming.</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13</a:t>
            </a:fld>
            <a:endParaRPr lang="en-US" dirty="0"/>
          </a:p>
        </p:txBody>
      </p:sp>
      <p:pic>
        <p:nvPicPr>
          <p:cNvPr id="8" name="Picture 7">
            <a:extLst>
              <a:ext uri="{FF2B5EF4-FFF2-40B4-BE49-F238E27FC236}">
                <a16:creationId xmlns:a16="http://schemas.microsoft.com/office/drawing/2014/main" id="{42D3FC5D-8954-41AD-8399-A35EE519517C}"/>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423978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Encapsulation</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Autofit/>
          </a:bodyPr>
          <a:lstStyle/>
          <a:p>
            <a:pPr algn="just"/>
            <a:r>
              <a:rPr lang="en-US" sz="2800" dirty="0">
                <a:solidFill>
                  <a:schemeClr val="tx1"/>
                </a:solidFill>
              </a:rPr>
              <a:t>Encapsulation is the mechanism that binds together code and the data it manipulates, and keeps both safe from outside interference and misuse.</a:t>
            </a:r>
          </a:p>
          <a:p>
            <a:pPr algn="just"/>
            <a:r>
              <a:rPr lang="en-US" sz="2800" dirty="0">
                <a:solidFill>
                  <a:schemeClr val="tx1"/>
                </a:solidFill>
              </a:rPr>
              <a:t>One way to think about encapsulation is as a protective wrapper that prevents the code and data from being arbitrarily accessed by other code defined outside the wrapper.</a:t>
            </a:r>
          </a:p>
          <a:p>
            <a:pPr algn="just"/>
            <a:r>
              <a:rPr lang="en-US" sz="2800" dirty="0">
                <a:solidFill>
                  <a:schemeClr val="tx1"/>
                </a:solidFill>
              </a:rPr>
              <a:t>In Java, the basis of encapsulation is the class.</a:t>
            </a:r>
          </a:p>
          <a:p>
            <a:pPr marL="0" indent="0" algn="ctr">
              <a:buNone/>
            </a:pPr>
            <a:r>
              <a:rPr lang="en-US" sz="2800" b="1" dirty="0">
                <a:solidFill>
                  <a:srgbClr val="C00000"/>
                </a:solidFill>
              </a:rPr>
              <a:t>Wrapping up of the data and code as a single piece.</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14</a:t>
            </a:fld>
            <a:endParaRPr lang="en-US" dirty="0"/>
          </a:p>
        </p:txBody>
      </p:sp>
      <p:pic>
        <p:nvPicPr>
          <p:cNvPr id="8" name="Picture 7">
            <a:extLst>
              <a:ext uri="{FF2B5EF4-FFF2-40B4-BE49-F238E27FC236}">
                <a16:creationId xmlns:a16="http://schemas.microsoft.com/office/drawing/2014/main" id="{C73C367F-A2F6-45CA-86A0-D5458D348F88}"/>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42270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Encapsulation</a:t>
            </a:r>
            <a:endParaRPr lang="en-IN" b="1" dirty="0"/>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15</a:t>
            </a:fld>
            <a:endParaRPr lang="en-US" dirty="0"/>
          </a:p>
        </p:txBody>
      </p:sp>
      <p:pic>
        <p:nvPicPr>
          <p:cNvPr id="8" name="Content Placeholder 7">
            <a:extLst>
              <a:ext uri="{FF2B5EF4-FFF2-40B4-BE49-F238E27FC236}">
                <a16:creationId xmlns:a16="http://schemas.microsoft.com/office/drawing/2014/main" id="{8B9E1CED-F46D-49CC-A2F4-D3FE0C373C73}"/>
              </a:ext>
            </a:extLst>
          </p:cNvPr>
          <p:cNvPicPr>
            <a:picLocks noGrp="1" noChangeAspect="1"/>
          </p:cNvPicPr>
          <p:nvPr>
            <p:ph idx="1"/>
          </p:nvPr>
        </p:nvPicPr>
        <p:blipFill rotWithShape="1">
          <a:blip r:embed="rId3"/>
          <a:srcRect l="29630" t="2538" r="29384" b="34628"/>
          <a:stretch/>
        </p:blipFill>
        <p:spPr>
          <a:xfrm>
            <a:off x="2223497" y="1096869"/>
            <a:ext cx="4997436" cy="4668944"/>
          </a:xfrm>
          <a:prstGeom prst="rect">
            <a:avLst/>
          </a:prstGeom>
        </p:spPr>
      </p:pic>
      <p:pic>
        <p:nvPicPr>
          <p:cNvPr id="9" name="Picture 8">
            <a:extLst>
              <a:ext uri="{FF2B5EF4-FFF2-40B4-BE49-F238E27FC236}">
                <a16:creationId xmlns:a16="http://schemas.microsoft.com/office/drawing/2014/main" id="{C63AB159-C97A-43A2-927F-6FA33A2DD1A8}"/>
              </a:ext>
            </a:extLst>
          </p:cNvPr>
          <p:cNvPicPr>
            <a:picLocks noChangeAspect="1"/>
          </p:cNvPicPr>
          <p:nvPr/>
        </p:nvPicPr>
        <p:blipFill>
          <a:blip r:embed="rId4"/>
          <a:stretch>
            <a:fillRect/>
          </a:stretch>
        </p:blipFill>
        <p:spPr>
          <a:xfrm>
            <a:off x="8048469" y="111538"/>
            <a:ext cx="984964" cy="988262"/>
          </a:xfrm>
          <a:prstGeom prst="rect">
            <a:avLst/>
          </a:prstGeom>
        </p:spPr>
      </p:pic>
    </p:spTree>
    <p:extLst>
      <p:ext uri="{BB962C8B-B14F-4D97-AF65-F5344CB8AC3E}">
        <p14:creationId xmlns:p14="http://schemas.microsoft.com/office/powerpoint/2010/main" val="109120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ppt_x"/>
                                          </p:val>
                                        </p:tav>
                                        <p:tav tm="100000">
                                          <p:val>
                                            <p:strVal val="#ppt_x"/>
                                          </p:val>
                                        </p:tav>
                                      </p:tavLst>
                                    </p:anim>
                                    <p:anim calcmode="lin" valueType="num">
                                      <p:cBhvr additive="base">
                                        <p:cTn id="14"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Inheritance</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Autofit/>
          </a:bodyPr>
          <a:lstStyle/>
          <a:p>
            <a:pPr algn="just"/>
            <a:r>
              <a:rPr lang="en-US" sz="2800" dirty="0">
                <a:solidFill>
                  <a:schemeClr val="tx1"/>
                </a:solidFill>
              </a:rPr>
              <a:t>Inheritance is the process by which one object acquires the properties of another object. </a:t>
            </a:r>
          </a:p>
          <a:p>
            <a:pPr algn="just"/>
            <a:r>
              <a:rPr lang="en-US" sz="2800" dirty="0">
                <a:solidFill>
                  <a:schemeClr val="tx1"/>
                </a:solidFill>
              </a:rPr>
              <a:t>This is important because it supports the concept of hierarchical classification. </a:t>
            </a:r>
          </a:p>
          <a:p>
            <a:pPr algn="just"/>
            <a:r>
              <a:rPr lang="en-US" sz="2800" dirty="0">
                <a:solidFill>
                  <a:schemeClr val="tx1"/>
                </a:solidFill>
              </a:rPr>
              <a:t>As mentioned earlier, most knowledge is made manageable by hierarchical (that is, top-down) classifications.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16</a:t>
            </a:fld>
            <a:endParaRPr lang="en-US" dirty="0"/>
          </a:p>
        </p:txBody>
      </p:sp>
      <p:pic>
        <p:nvPicPr>
          <p:cNvPr id="8" name="Picture 7">
            <a:extLst>
              <a:ext uri="{FF2B5EF4-FFF2-40B4-BE49-F238E27FC236}">
                <a16:creationId xmlns:a16="http://schemas.microsoft.com/office/drawing/2014/main" id="{497EF52A-D859-40CD-9006-F854B6C6E1E6}"/>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142840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Inheritance</a:t>
            </a:r>
            <a:endParaRPr lang="en-IN" b="1" dirty="0"/>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17</a:t>
            </a:fld>
            <a:endParaRPr lang="en-US" dirty="0"/>
          </a:p>
        </p:txBody>
      </p:sp>
      <p:pic>
        <p:nvPicPr>
          <p:cNvPr id="10" name="Content Placeholder 9">
            <a:extLst>
              <a:ext uri="{FF2B5EF4-FFF2-40B4-BE49-F238E27FC236}">
                <a16:creationId xmlns:a16="http://schemas.microsoft.com/office/drawing/2014/main" id="{88AB8879-7B15-42E4-A872-AAF4CE736C65}"/>
              </a:ext>
            </a:extLst>
          </p:cNvPr>
          <p:cNvPicPr>
            <a:picLocks noGrp="1" noChangeAspect="1"/>
          </p:cNvPicPr>
          <p:nvPr>
            <p:ph idx="1"/>
          </p:nvPr>
        </p:nvPicPr>
        <p:blipFill rotWithShape="1">
          <a:blip r:embed="rId3"/>
          <a:srcRect l="28853" t="3817" r="20127" b="5374"/>
          <a:stretch/>
        </p:blipFill>
        <p:spPr>
          <a:xfrm>
            <a:off x="2941162" y="956997"/>
            <a:ext cx="3761296" cy="5429488"/>
          </a:xfrm>
          <a:prstGeom prst="rect">
            <a:avLst/>
          </a:prstGeom>
        </p:spPr>
      </p:pic>
      <p:pic>
        <p:nvPicPr>
          <p:cNvPr id="8" name="Picture 7">
            <a:extLst>
              <a:ext uri="{FF2B5EF4-FFF2-40B4-BE49-F238E27FC236}">
                <a16:creationId xmlns:a16="http://schemas.microsoft.com/office/drawing/2014/main" id="{0A311A69-D89A-441D-9A64-F5EFFE060CE5}"/>
              </a:ext>
            </a:extLst>
          </p:cNvPr>
          <p:cNvPicPr>
            <a:picLocks noChangeAspect="1"/>
          </p:cNvPicPr>
          <p:nvPr/>
        </p:nvPicPr>
        <p:blipFill>
          <a:blip r:embed="rId4"/>
          <a:stretch>
            <a:fillRect/>
          </a:stretch>
        </p:blipFill>
        <p:spPr>
          <a:xfrm>
            <a:off x="8048469" y="111538"/>
            <a:ext cx="984964" cy="988262"/>
          </a:xfrm>
          <a:prstGeom prst="rect">
            <a:avLst/>
          </a:prstGeom>
        </p:spPr>
      </p:pic>
    </p:spTree>
    <p:extLst>
      <p:ext uri="{BB962C8B-B14F-4D97-AF65-F5344CB8AC3E}">
        <p14:creationId xmlns:p14="http://schemas.microsoft.com/office/powerpoint/2010/main" val="419718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ppt_x"/>
                                          </p:val>
                                        </p:tav>
                                        <p:tav tm="100000">
                                          <p:val>
                                            <p:strVal val="#ppt_x"/>
                                          </p:val>
                                        </p:tav>
                                      </p:tavLst>
                                    </p:anim>
                                    <p:anim calcmode="lin" valueType="num">
                                      <p:cBhvr additive="base">
                                        <p:cTn id="14"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Polymorphism</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Autofit/>
          </a:bodyPr>
          <a:lstStyle/>
          <a:p>
            <a:pPr algn="just"/>
            <a:r>
              <a:rPr lang="en-US" sz="3200" dirty="0">
                <a:solidFill>
                  <a:schemeClr val="tx1"/>
                </a:solidFill>
              </a:rPr>
              <a:t>Polymorphism (from Greek, meaning “many forms”) is a feature that allows one interface to be used for a general class of actions. The specific action is determined by the exact nature of the situation.</a:t>
            </a:r>
          </a:p>
          <a:p>
            <a:pPr algn="just"/>
            <a:endParaRPr lang="en-US" sz="3200" dirty="0">
              <a:solidFill>
                <a:schemeClr val="tx1"/>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18</a:t>
            </a:fld>
            <a:endParaRPr lang="en-US" dirty="0"/>
          </a:p>
        </p:txBody>
      </p:sp>
      <p:pic>
        <p:nvPicPr>
          <p:cNvPr id="8" name="Picture 7">
            <a:extLst>
              <a:ext uri="{FF2B5EF4-FFF2-40B4-BE49-F238E27FC236}">
                <a16:creationId xmlns:a16="http://schemas.microsoft.com/office/drawing/2014/main" id="{9EE1405C-51FE-4649-95A6-69F8387D147D}"/>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22521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Message Passing</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fontScale="92500" lnSpcReduction="20000"/>
          </a:bodyPr>
          <a:lstStyle/>
          <a:p>
            <a:pPr algn="just"/>
            <a:r>
              <a:rPr lang="en-US" sz="2800" dirty="0"/>
              <a:t>Message Passing is nothing but sending and </a:t>
            </a:r>
            <a:r>
              <a:rPr lang="en-US" sz="2800" dirty="0" err="1"/>
              <a:t>recieving</a:t>
            </a:r>
            <a:r>
              <a:rPr lang="en-US" sz="2800" dirty="0"/>
              <a:t> of information by the objects same as people exchange information. So this helps in building systems that simulate real life. Following are the basic steps in message passing.</a:t>
            </a:r>
          </a:p>
          <a:p>
            <a:pPr algn="just"/>
            <a:r>
              <a:rPr lang="en-US" sz="2800" dirty="0">
                <a:solidFill>
                  <a:schemeClr val="tx1"/>
                </a:solidFill>
              </a:rPr>
              <a:t>Creating classes that define objects and its behavior.</a:t>
            </a:r>
          </a:p>
          <a:p>
            <a:pPr algn="just"/>
            <a:r>
              <a:rPr lang="en-US" sz="2800" dirty="0">
                <a:solidFill>
                  <a:schemeClr val="tx1"/>
                </a:solidFill>
              </a:rPr>
              <a:t>Creating objects from class definitions</a:t>
            </a:r>
          </a:p>
          <a:p>
            <a:pPr algn="just"/>
            <a:r>
              <a:rPr lang="en-US" sz="2800" dirty="0">
                <a:solidFill>
                  <a:schemeClr val="tx1"/>
                </a:solidFill>
              </a:rPr>
              <a:t>Establishing communication among objects</a:t>
            </a:r>
          </a:p>
          <a:p>
            <a:pPr algn="just"/>
            <a:r>
              <a:rPr lang="en-US" sz="2800" dirty="0">
                <a:solidFill>
                  <a:schemeClr val="tx1"/>
                </a:solidFill>
              </a:rPr>
              <a:t>In OOPs, Message Passing involves specifying the name of objects, the name of the function, and the information to be sent.</a:t>
            </a:r>
          </a:p>
          <a:p>
            <a:pPr algn="just"/>
            <a:r>
              <a:rPr lang="en-US" sz="2800" dirty="0">
                <a:solidFill>
                  <a:schemeClr val="tx1"/>
                </a:solidFill>
              </a:rPr>
              <a:t>Message passing again helps us to hide our data from different methods and objects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19</a:t>
            </a:fld>
            <a:endParaRPr lang="en-US" dirty="0"/>
          </a:p>
        </p:txBody>
      </p:sp>
      <p:pic>
        <p:nvPicPr>
          <p:cNvPr id="8" name="Picture 7">
            <a:extLst>
              <a:ext uri="{FF2B5EF4-FFF2-40B4-BE49-F238E27FC236}">
                <a16:creationId xmlns:a16="http://schemas.microsoft.com/office/drawing/2014/main" id="{1A0D88E2-F7D9-4D37-9AAF-8937BD74BF0A}"/>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83120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Sample Java Program</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marL="0" indent="0" algn="just">
              <a:buNone/>
            </a:pPr>
            <a:r>
              <a:rPr lang="en-US" sz="3200" dirty="0">
                <a:solidFill>
                  <a:schemeClr val="tx1"/>
                </a:solidFill>
              </a:rPr>
              <a:t>class </a:t>
            </a:r>
            <a:r>
              <a:rPr lang="en-US" sz="3200" dirty="0" err="1">
                <a:solidFill>
                  <a:schemeClr val="tx1"/>
                </a:solidFill>
              </a:rPr>
              <a:t>FirstProgram</a:t>
            </a:r>
            <a:r>
              <a:rPr lang="en-US" sz="3200" dirty="0">
                <a:solidFill>
                  <a:schemeClr val="tx1"/>
                </a:solidFill>
              </a:rPr>
              <a:t>{</a:t>
            </a:r>
          </a:p>
          <a:p>
            <a:pPr marL="0" indent="0" algn="just">
              <a:buNone/>
            </a:pPr>
            <a:r>
              <a:rPr lang="en-US" sz="3200" dirty="0">
                <a:solidFill>
                  <a:schemeClr val="tx1"/>
                </a:solidFill>
              </a:rPr>
              <a:t>	public static void main(String[] s){</a:t>
            </a:r>
          </a:p>
          <a:p>
            <a:pPr marL="0" indent="0" algn="just">
              <a:buNone/>
            </a:pPr>
            <a:r>
              <a:rPr lang="en-US" sz="3200" dirty="0">
                <a:solidFill>
                  <a:schemeClr val="tx1"/>
                </a:solidFill>
              </a:rPr>
              <a:t>		</a:t>
            </a:r>
            <a:r>
              <a:rPr lang="en-US" sz="3200" dirty="0" err="1">
                <a:solidFill>
                  <a:schemeClr val="tx1"/>
                </a:solidFill>
              </a:rPr>
              <a:t>System.out.println</a:t>
            </a:r>
            <a:r>
              <a:rPr lang="en-US" sz="3200" dirty="0">
                <a:solidFill>
                  <a:schemeClr val="tx1"/>
                </a:solidFill>
              </a:rPr>
              <a:t>(“Hello World!”);</a:t>
            </a:r>
          </a:p>
          <a:p>
            <a:pPr marL="0" indent="0" algn="just">
              <a:buNone/>
            </a:pPr>
            <a:r>
              <a:rPr lang="en-US" sz="3200" dirty="0">
                <a:solidFill>
                  <a:schemeClr val="tx1"/>
                </a:solidFill>
              </a:rPr>
              <a:t>	}</a:t>
            </a:r>
          </a:p>
          <a:p>
            <a:pPr marL="0" indent="0" algn="just">
              <a:buNone/>
            </a:pPr>
            <a:r>
              <a:rPr lang="en-US" sz="3200" dirty="0">
                <a:solidFill>
                  <a:schemeClr val="tx1"/>
                </a:solidFill>
              </a:rPr>
              <a:t>}</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20</a:t>
            </a:fld>
            <a:endParaRPr lang="en-US" dirty="0"/>
          </a:p>
        </p:txBody>
      </p:sp>
      <p:pic>
        <p:nvPicPr>
          <p:cNvPr id="8" name="Picture 7">
            <a:extLst>
              <a:ext uri="{FF2B5EF4-FFF2-40B4-BE49-F238E27FC236}">
                <a16:creationId xmlns:a16="http://schemas.microsoft.com/office/drawing/2014/main" id="{ED25EED4-7D86-4D22-A612-B4041B58F018}"/>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113673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Compiling and Executing</a:t>
            </a:r>
            <a:endParaRPr lang="en-IN" b="1" dirty="0"/>
          </a:p>
        </p:txBody>
      </p:sp>
      <p:pic>
        <p:nvPicPr>
          <p:cNvPr id="9" name="Content Placeholder 8">
            <a:extLst>
              <a:ext uri="{FF2B5EF4-FFF2-40B4-BE49-F238E27FC236}">
                <a16:creationId xmlns:a16="http://schemas.microsoft.com/office/drawing/2014/main" id="{66258918-B4CC-491C-AAC1-61076E5B4311}"/>
              </a:ext>
            </a:extLst>
          </p:cNvPr>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2126456" y="1346690"/>
            <a:ext cx="5229225" cy="4829175"/>
          </a:xfrm>
        </p:spPr>
      </p:pic>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21</a:t>
            </a:fld>
            <a:endParaRPr lang="en-US" dirty="0"/>
          </a:p>
        </p:txBody>
      </p:sp>
      <p:pic>
        <p:nvPicPr>
          <p:cNvPr id="19" name="Picture 18">
            <a:extLst>
              <a:ext uri="{FF2B5EF4-FFF2-40B4-BE49-F238E27FC236}">
                <a16:creationId xmlns:a16="http://schemas.microsoft.com/office/drawing/2014/main" id="{736AAB6A-51B5-42EF-9E9A-7083364DDE29}"/>
              </a:ext>
            </a:extLst>
          </p:cNvPr>
          <p:cNvPicPr>
            <a:picLocks noChangeAspect="1"/>
          </p:cNvPicPr>
          <p:nvPr/>
        </p:nvPicPr>
        <p:blipFill>
          <a:blip r:embed="rId4"/>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26427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ppt_x"/>
                                          </p:val>
                                        </p:tav>
                                        <p:tav tm="100000">
                                          <p:val>
                                            <p:strVal val="#ppt_x"/>
                                          </p:val>
                                        </p:tav>
                                      </p:tavLst>
                                    </p:anim>
                                    <p:anim calcmode="lin" valueType="num">
                                      <p:cBhvr additive="base">
                                        <p:cTn id="14"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Java Buzz Words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fontScale="92500" lnSpcReduction="20000"/>
          </a:bodyPr>
          <a:lstStyle/>
          <a:p>
            <a:pPr algn="just"/>
            <a:r>
              <a:rPr lang="en-US" sz="2800" dirty="0">
                <a:solidFill>
                  <a:schemeClr val="tx1"/>
                </a:solidFill>
              </a:rPr>
              <a:t>Simple</a:t>
            </a:r>
          </a:p>
          <a:p>
            <a:pPr algn="just"/>
            <a:r>
              <a:rPr lang="en-US" sz="2800" dirty="0">
                <a:solidFill>
                  <a:schemeClr val="tx1"/>
                </a:solidFill>
              </a:rPr>
              <a:t>Secure</a:t>
            </a:r>
          </a:p>
          <a:p>
            <a:pPr algn="just"/>
            <a:r>
              <a:rPr lang="en-US" sz="2800" dirty="0">
                <a:solidFill>
                  <a:schemeClr val="tx1"/>
                </a:solidFill>
              </a:rPr>
              <a:t>Portable</a:t>
            </a:r>
          </a:p>
          <a:p>
            <a:pPr algn="just"/>
            <a:r>
              <a:rPr lang="en-US" sz="2800" dirty="0">
                <a:solidFill>
                  <a:schemeClr val="tx1"/>
                </a:solidFill>
              </a:rPr>
              <a:t>Object-Oriented</a:t>
            </a:r>
          </a:p>
          <a:p>
            <a:pPr algn="just"/>
            <a:r>
              <a:rPr lang="en-US" sz="2800" dirty="0">
                <a:solidFill>
                  <a:schemeClr val="tx1"/>
                </a:solidFill>
              </a:rPr>
              <a:t>Robust</a:t>
            </a:r>
          </a:p>
          <a:p>
            <a:pPr algn="just"/>
            <a:r>
              <a:rPr lang="en-US" sz="2800" dirty="0">
                <a:solidFill>
                  <a:schemeClr val="tx1"/>
                </a:solidFill>
              </a:rPr>
              <a:t>Multithreaded</a:t>
            </a:r>
          </a:p>
          <a:p>
            <a:pPr algn="just"/>
            <a:r>
              <a:rPr lang="en-US" sz="2800" dirty="0">
                <a:solidFill>
                  <a:schemeClr val="tx1"/>
                </a:solidFill>
              </a:rPr>
              <a:t>Architecture-neutral (Platform-Independent)</a:t>
            </a:r>
          </a:p>
          <a:p>
            <a:pPr algn="just"/>
            <a:r>
              <a:rPr lang="en-US" sz="2800" dirty="0">
                <a:solidFill>
                  <a:schemeClr val="tx1"/>
                </a:solidFill>
              </a:rPr>
              <a:t>Interpreted</a:t>
            </a:r>
          </a:p>
          <a:p>
            <a:pPr algn="just"/>
            <a:r>
              <a:rPr lang="en-US" sz="2800" dirty="0">
                <a:solidFill>
                  <a:schemeClr val="tx1"/>
                </a:solidFill>
              </a:rPr>
              <a:t>High performance</a:t>
            </a:r>
          </a:p>
          <a:p>
            <a:pPr algn="just"/>
            <a:r>
              <a:rPr lang="en-US" sz="2800" dirty="0">
                <a:solidFill>
                  <a:schemeClr val="tx1"/>
                </a:solidFill>
              </a:rPr>
              <a:t>Distributed</a:t>
            </a:r>
          </a:p>
          <a:p>
            <a:pPr algn="just"/>
            <a:r>
              <a:rPr lang="en-US" sz="2800" dirty="0">
                <a:solidFill>
                  <a:schemeClr val="tx1"/>
                </a:solidFill>
              </a:rPr>
              <a:t>Dynamic</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22</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176561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anim calcmode="lin" valueType="num">
                                      <p:cBhvr additive="base">
                                        <p:cTn id="7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4"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Data Types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marL="0" indent="0" algn="ctr">
              <a:buNone/>
            </a:pPr>
            <a:endParaRPr lang="en-US" sz="3600" b="1" dirty="0">
              <a:solidFill>
                <a:schemeClr val="tx1"/>
              </a:solidFill>
            </a:endParaRPr>
          </a:p>
          <a:p>
            <a:pPr marL="0" indent="0" algn="ctr">
              <a:buNone/>
            </a:pPr>
            <a:endParaRPr lang="en-US" sz="3600" b="1" dirty="0">
              <a:solidFill>
                <a:schemeClr val="tx1"/>
              </a:solidFill>
            </a:endParaRPr>
          </a:p>
          <a:p>
            <a:pPr marL="0" indent="0" algn="ctr">
              <a:buNone/>
            </a:pPr>
            <a:endParaRPr lang="en-US" sz="3600" b="1" dirty="0">
              <a:solidFill>
                <a:schemeClr val="tx1"/>
              </a:solidFill>
            </a:endParaRPr>
          </a:p>
          <a:p>
            <a:pPr marL="0" indent="0" algn="ctr">
              <a:buNone/>
            </a:pPr>
            <a:r>
              <a:rPr lang="en-US" sz="3600" b="1" dirty="0">
                <a:solidFill>
                  <a:srgbClr val="FF0000"/>
                </a:solidFill>
              </a:rPr>
              <a:t>Java is Strongly Typed (Strongly-Coupled) Language.</a:t>
            </a:r>
            <a:endParaRPr lang="en-US" sz="2800" b="1" dirty="0">
              <a:solidFill>
                <a:srgbClr val="FF0000"/>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23</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411734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Primitive Data Types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solidFill>
                  <a:schemeClr val="tx1"/>
                </a:solidFill>
              </a:rPr>
              <a:t>Integers – byte, short, int and long</a:t>
            </a:r>
          </a:p>
          <a:p>
            <a:pPr algn="just"/>
            <a:r>
              <a:rPr lang="en-US" sz="2800" dirty="0">
                <a:solidFill>
                  <a:schemeClr val="tx1"/>
                </a:solidFill>
              </a:rPr>
              <a:t>Floating-Point Numbers – float and double</a:t>
            </a:r>
          </a:p>
          <a:p>
            <a:pPr algn="just"/>
            <a:r>
              <a:rPr lang="en-US" sz="2800" dirty="0">
                <a:solidFill>
                  <a:schemeClr val="tx1"/>
                </a:solidFill>
              </a:rPr>
              <a:t>Characters – char</a:t>
            </a:r>
          </a:p>
          <a:p>
            <a:pPr algn="just"/>
            <a:r>
              <a:rPr lang="en-US" sz="2800" dirty="0">
                <a:solidFill>
                  <a:schemeClr val="tx1"/>
                </a:solidFill>
              </a:rPr>
              <a:t>Boolean – </a:t>
            </a:r>
            <a:r>
              <a:rPr lang="en-US" sz="2800" dirty="0" err="1">
                <a:solidFill>
                  <a:schemeClr val="tx1"/>
                </a:solidFill>
              </a:rPr>
              <a:t>boolean</a:t>
            </a:r>
            <a:endParaRPr lang="en-US" sz="2800" dirty="0">
              <a:solidFill>
                <a:schemeClr val="tx1"/>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24</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10654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Integer</a:t>
            </a:r>
            <a:endParaRPr lang="en-IN" b="1" dirty="0"/>
          </a:p>
        </p:txBody>
      </p:sp>
      <p:graphicFrame>
        <p:nvGraphicFramePr>
          <p:cNvPr id="7" name="Table 8">
            <a:extLst>
              <a:ext uri="{FF2B5EF4-FFF2-40B4-BE49-F238E27FC236}">
                <a16:creationId xmlns:a16="http://schemas.microsoft.com/office/drawing/2014/main" id="{14991720-66DB-4146-9243-1BCB317E5F67}"/>
              </a:ext>
            </a:extLst>
          </p:cNvPr>
          <p:cNvGraphicFramePr>
            <a:graphicFrameLocks noGrp="1"/>
          </p:cNvGraphicFramePr>
          <p:nvPr>
            <p:ph idx="1"/>
            <p:extLst>
              <p:ext uri="{D42A27DB-BD31-4B8C-83A1-F6EECF244321}">
                <p14:modId xmlns:p14="http://schemas.microsoft.com/office/powerpoint/2010/main" val="1743837503"/>
              </p:ext>
            </p:extLst>
          </p:nvPr>
        </p:nvGraphicFramePr>
        <p:xfrm>
          <a:off x="716437" y="1432874"/>
          <a:ext cx="8201318" cy="2866900"/>
        </p:xfrm>
        <a:graphic>
          <a:graphicData uri="http://schemas.openxmlformats.org/drawingml/2006/table">
            <a:tbl>
              <a:tblPr firstRow="1" bandRow="1">
                <a:tableStyleId>{5940675A-B579-460E-94D1-54222C63F5DA}</a:tableStyleId>
              </a:tblPr>
              <a:tblGrid>
                <a:gridCol w="1018622">
                  <a:extLst>
                    <a:ext uri="{9D8B030D-6E8A-4147-A177-3AD203B41FA5}">
                      <a16:colId xmlns:a16="http://schemas.microsoft.com/office/drawing/2014/main" val="502538798"/>
                    </a:ext>
                  </a:extLst>
                </a:gridCol>
                <a:gridCol w="1041437">
                  <a:extLst>
                    <a:ext uri="{9D8B030D-6E8A-4147-A177-3AD203B41FA5}">
                      <a16:colId xmlns:a16="http://schemas.microsoft.com/office/drawing/2014/main" val="3009906152"/>
                    </a:ext>
                  </a:extLst>
                </a:gridCol>
                <a:gridCol w="6141259">
                  <a:extLst>
                    <a:ext uri="{9D8B030D-6E8A-4147-A177-3AD203B41FA5}">
                      <a16:colId xmlns:a16="http://schemas.microsoft.com/office/drawing/2014/main" val="432987483"/>
                    </a:ext>
                  </a:extLst>
                </a:gridCol>
              </a:tblGrid>
              <a:tr h="541465">
                <a:tc>
                  <a:txBody>
                    <a:bodyPr/>
                    <a:lstStyle/>
                    <a:p>
                      <a:pPr algn="ctr"/>
                      <a:r>
                        <a:rPr lang="en-US" sz="2400" b="1" dirty="0">
                          <a:latin typeface="Times New Roman" panose="02020603050405020304" pitchFamily="18" charset="0"/>
                          <a:cs typeface="Times New Roman" panose="02020603050405020304" pitchFamily="18" charset="0"/>
                        </a:rPr>
                        <a:t>Name</a:t>
                      </a:r>
                      <a:endParaRPr lang="en-IN"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latin typeface="Times New Roman" panose="02020603050405020304" pitchFamily="18" charset="0"/>
                          <a:cs typeface="Times New Roman" panose="02020603050405020304" pitchFamily="18" charset="0"/>
                        </a:rPr>
                        <a:t>Width</a:t>
                      </a:r>
                      <a:endParaRPr lang="en-IN"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latin typeface="Times New Roman" panose="02020603050405020304" pitchFamily="18" charset="0"/>
                          <a:cs typeface="Times New Roman" panose="02020603050405020304" pitchFamily="18" charset="0"/>
                        </a:rPr>
                        <a:t>Range</a:t>
                      </a:r>
                      <a:endParaRPr lang="en-IN"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49807929"/>
                  </a:ext>
                </a:extLst>
              </a:tr>
              <a:tr h="541465">
                <a:tc>
                  <a:txBody>
                    <a:bodyPr/>
                    <a:lstStyle/>
                    <a:p>
                      <a:pPr algn="ctr"/>
                      <a:r>
                        <a:rPr lang="en-US" sz="2000" b="0" dirty="0">
                          <a:latin typeface="Times New Roman" panose="02020603050405020304" pitchFamily="18" charset="0"/>
                          <a:cs typeface="Times New Roman" panose="02020603050405020304" pitchFamily="18" charset="0"/>
                        </a:rPr>
                        <a:t>long</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2000" b="0" dirty="0">
                          <a:latin typeface="Times New Roman" panose="02020603050405020304" pitchFamily="18" charset="0"/>
                          <a:cs typeface="Times New Roman" panose="02020603050405020304" pitchFamily="18" charset="0"/>
                        </a:rPr>
                        <a:t>64</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IN" sz="2000" b="0" u="none" strike="noStrike" kern="1200" baseline="0" dirty="0">
                          <a:latin typeface="Times New Roman" panose="02020603050405020304" pitchFamily="18" charset="0"/>
                          <a:cs typeface="Times New Roman" panose="02020603050405020304" pitchFamily="18" charset="0"/>
                        </a:rPr>
                        <a:t>–9,223,372,036,854,775,808 to 9,223,372,036,854,775,807</a:t>
                      </a:r>
                      <a:endParaRPr lang="en-IN" sz="2000" b="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080525836"/>
                  </a:ext>
                </a:extLst>
              </a:tr>
              <a:tr h="541465">
                <a:tc>
                  <a:txBody>
                    <a:bodyPr/>
                    <a:lstStyle/>
                    <a:p>
                      <a:pPr algn="ctr"/>
                      <a:r>
                        <a:rPr lang="en-US" sz="2000" b="0" dirty="0">
                          <a:latin typeface="Times New Roman" panose="02020603050405020304" pitchFamily="18" charset="0"/>
                          <a:cs typeface="Times New Roman" panose="02020603050405020304" pitchFamily="18" charset="0"/>
                        </a:rPr>
                        <a:t>int</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2000" b="0" dirty="0">
                          <a:latin typeface="Times New Roman" panose="02020603050405020304" pitchFamily="18" charset="0"/>
                          <a:cs typeface="Times New Roman" panose="02020603050405020304" pitchFamily="18" charset="0"/>
                        </a:rPr>
                        <a:t>32</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IN" sz="2000" b="0" dirty="0">
                          <a:latin typeface="Times New Roman" panose="02020603050405020304" pitchFamily="18" charset="0"/>
                          <a:cs typeface="Times New Roman" panose="02020603050405020304" pitchFamily="18" charset="0"/>
                        </a:rPr>
                        <a:t>–2,147,483,648 to 2,147,483,647</a:t>
                      </a:r>
                    </a:p>
                  </a:txBody>
                  <a:tcPr anchor="ctr"/>
                </a:tc>
                <a:extLst>
                  <a:ext uri="{0D108BD9-81ED-4DB2-BD59-A6C34878D82A}">
                    <a16:rowId xmlns:a16="http://schemas.microsoft.com/office/drawing/2014/main" val="2074138685"/>
                  </a:ext>
                </a:extLst>
              </a:tr>
              <a:tr h="541465">
                <a:tc>
                  <a:txBody>
                    <a:bodyPr/>
                    <a:lstStyle/>
                    <a:p>
                      <a:pPr algn="ctr"/>
                      <a:r>
                        <a:rPr lang="en-US" sz="2000" b="0" dirty="0">
                          <a:latin typeface="Times New Roman" panose="02020603050405020304" pitchFamily="18" charset="0"/>
                          <a:cs typeface="Times New Roman" panose="02020603050405020304" pitchFamily="18" charset="0"/>
                        </a:rPr>
                        <a:t>short</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2000" b="0" dirty="0">
                          <a:latin typeface="Times New Roman" panose="02020603050405020304" pitchFamily="18" charset="0"/>
                          <a:cs typeface="Times New Roman" panose="02020603050405020304" pitchFamily="18" charset="0"/>
                        </a:rPr>
                        <a:t>16</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IN" sz="2000" b="0" dirty="0">
                          <a:latin typeface="Times New Roman" panose="02020603050405020304" pitchFamily="18" charset="0"/>
                          <a:cs typeface="Times New Roman" panose="02020603050405020304" pitchFamily="18" charset="0"/>
                        </a:rPr>
                        <a:t>–32,768 to 32,767</a:t>
                      </a:r>
                    </a:p>
                  </a:txBody>
                  <a:tcPr anchor="ctr"/>
                </a:tc>
                <a:extLst>
                  <a:ext uri="{0D108BD9-81ED-4DB2-BD59-A6C34878D82A}">
                    <a16:rowId xmlns:a16="http://schemas.microsoft.com/office/drawing/2014/main" val="23677012"/>
                  </a:ext>
                </a:extLst>
              </a:tr>
              <a:tr h="541465">
                <a:tc>
                  <a:txBody>
                    <a:bodyPr/>
                    <a:lstStyle/>
                    <a:p>
                      <a:pPr algn="ctr"/>
                      <a:r>
                        <a:rPr lang="en-US" sz="2000" b="0" dirty="0">
                          <a:latin typeface="Times New Roman" panose="02020603050405020304" pitchFamily="18" charset="0"/>
                          <a:cs typeface="Times New Roman" panose="02020603050405020304" pitchFamily="18" charset="0"/>
                        </a:rPr>
                        <a:t>byte</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2000" b="0" dirty="0">
                          <a:latin typeface="Times New Roman" panose="02020603050405020304" pitchFamily="18" charset="0"/>
                          <a:cs typeface="Times New Roman" panose="02020603050405020304" pitchFamily="18" charset="0"/>
                        </a:rPr>
                        <a:t>8</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IN" sz="2000" b="0" dirty="0">
                          <a:latin typeface="Times New Roman" panose="02020603050405020304" pitchFamily="18" charset="0"/>
                          <a:cs typeface="Times New Roman" panose="02020603050405020304" pitchFamily="18" charset="0"/>
                        </a:rPr>
                        <a:t>–128 to 127</a:t>
                      </a:r>
                    </a:p>
                  </a:txBody>
                  <a:tcPr anchor="ctr"/>
                </a:tc>
                <a:extLst>
                  <a:ext uri="{0D108BD9-81ED-4DB2-BD59-A6C34878D82A}">
                    <a16:rowId xmlns:a16="http://schemas.microsoft.com/office/drawing/2014/main" val="3669634570"/>
                  </a:ext>
                </a:extLst>
              </a:tr>
            </a:tbl>
          </a:graphicData>
        </a:graphic>
      </p:graphicFrame>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25</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23432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ppt_x"/>
                                          </p:val>
                                        </p:tav>
                                        <p:tav tm="100000">
                                          <p:val>
                                            <p:strVal val="#ppt_x"/>
                                          </p:val>
                                        </p:tav>
                                      </p:tavLst>
                                    </p:anim>
                                    <p:anim calcmode="lin" valueType="num">
                                      <p:cBhvr additive="base">
                                        <p:cTn id="14"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Floating-Point Numbers</a:t>
            </a:r>
            <a:endParaRPr lang="en-IN" b="1" dirty="0"/>
          </a:p>
        </p:txBody>
      </p:sp>
      <p:graphicFrame>
        <p:nvGraphicFramePr>
          <p:cNvPr id="7" name="Table 8">
            <a:extLst>
              <a:ext uri="{FF2B5EF4-FFF2-40B4-BE49-F238E27FC236}">
                <a16:creationId xmlns:a16="http://schemas.microsoft.com/office/drawing/2014/main" id="{14991720-66DB-4146-9243-1BCB317E5F67}"/>
              </a:ext>
            </a:extLst>
          </p:cNvPr>
          <p:cNvGraphicFramePr>
            <a:graphicFrameLocks noGrp="1"/>
          </p:cNvGraphicFramePr>
          <p:nvPr>
            <p:ph idx="1"/>
            <p:extLst>
              <p:ext uri="{D42A27DB-BD31-4B8C-83A1-F6EECF244321}">
                <p14:modId xmlns:p14="http://schemas.microsoft.com/office/powerpoint/2010/main" val="1465247057"/>
              </p:ext>
            </p:extLst>
          </p:nvPr>
        </p:nvGraphicFramePr>
        <p:xfrm>
          <a:off x="716437" y="1432874"/>
          <a:ext cx="8201318" cy="1624395"/>
        </p:xfrm>
        <a:graphic>
          <a:graphicData uri="http://schemas.openxmlformats.org/drawingml/2006/table">
            <a:tbl>
              <a:tblPr firstRow="1" bandRow="1">
                <a:tableStyleId>{5940675A-B579-460E-94D1-54222C63F5DA}</a:tableStyleId>
              </a:tblPr>
              <a:tblGrid>
                <a:gridCol w="1018622">
                  <a:extLst>
                    <a:ext uri="{9D8B030D-6E8A-4147-A177-3AD203B41FA5}">
                      <a16:colId xmlns:a16="http://schemas.microsoft.com/office/drawing/2014/main" val="502538798"/>
                    </a:ext>
                  </a:extLst>
                </a:gridCol>
                <a:gridCol w="1041437">
                  <a:extLst>
                    <a:ext uri="{9D8B030D-6E8A-4147-A177-3AD203B41FA5}">
                      <a16:colId xmlns:a16="http://schemas.microsoft.com/office/drawing/2014/main" val="3009906152"/>
                    </a:ext>
                  </a:extLst>
                </a:gridCol>
                <a:gridCol w="6141259">
                  <a:extLst>
                    <a:ext uri="{9D8B030D-6E8A-4147-A177-3AD203B41FA5}">
                      <a16:colId xmlns:a16="http://schemas.microsoft.com/office/drawing/2014/main" val="432987483"/>
                    </a:ext>
                  </a:extLst>
                </a:gridCol>
              </a:tblGrid>
              <a:tr h="541465">
                <a:tc>
                  <a:txBody>
                    <a:bodyPr/>
                    <a:lstStyle/>
                    <a:p>
                      <a:pPr algn="ctr"/>
                      <a:r>
                        <a:rPr lang="en-US" sz="2400" b="1" dirty="0">
                          <a:latin typeface="Times New Roman" panose="02020603050405020304" pitchFamily="18" charset="0"/>
                          <a:cs typeface="Times New Roman" panose="02020603050405020304" pitchFamily="18" charset="0"/>
                        </a:rPr>
                        <a:t>Name</a:t>
                      </a:r>
                      <a:endParaRPr lang="en-IN"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latin typeface="Times New Roman" panose="02020603050405020304" pitchFamily="18" charset="0"/>
                          <a:cs typeface="Times New Roman" panose="02020603050405020304" pitchFamily="18" charset="0"/>
                        </a:rPr>
                        <a:t>Width</a:t>
                      </a:r>
                      <a:endParaRPr lang="en-IN"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latin typeface="Times New Roman" panose="02020603050405020304" pitchFamily="18" charset="0"/>
                          <a:cs typeface="Times New Roman" panose="02020603050405020304" pitchFamily="18" charset="0"/>
                        </a:rPr>
                        <a:t>Range</a:t>
                      </a:r>
                      <a:endParaRPr lang="en-IN"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49807929"/>
                  </a:ext>
                </a:extLst>
              </a:tr>
              <a:tr h="541465">
                <a:tc>
                  <a:txBody>
                    <a:bodyPr/>
                    <a:lstStyle/>
                    <a:p>
                      <a:pPr algn="ctr"/>
                      <a:r>
                        <a:rPr lang="en-US" sz="2000" b="0" dirty="0">
                          <a:latin typeface="Times New Roman" panose="02020603050405020304" pitchFamily="18" charset="0"/>
                          <a:cs typeface="Times New Roman" panose="02020603050405020304" pitchFamily="18" charset="0"/>
                        </a:rPr>
                        <a:t>double</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2000" b="0" dirty="0">
                          <a:latin typeface="Times New Roman" panose="02020603050405020304" pitchFamily="18" charset="0"/>
                          <a:cs typeface="Times New Roman" panose="02020603050405020304" pitchFamily="18" charset="0"/>
                        </a:rPr>
                        <a:t>64</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IN" sz="2000" b="0" dirty="0">
                          <a:latin typeface="Times New Roman" panose="02020603050405020304" pitchFamily="18" charset="0"/>
                          <a:cs typeface="Times New Roman" panose="02020603050405020304" pitchFamily="18" charset="0"/>
                        </a:rPr>
                        <a:t>4.9e–324 to 1.8e+308</a:t>
                      </a:r>
                    </a:p>
                  </a:txBody>
                  <a:tcPr anchor="ctr"/>
                </a:tc>
                <a:extLst>
                  <a:ext uri="{0D108BD9-81ED-4DB2-BD59-A6C34878D82A}">
                    <a16:rowId xmlns:a16="http://schemas.microsoft.com/office/drawing/2014/main" val="2080525836"/>
                  </a:ext>
                </a:extLst>
              </a:tr>
              <a:tr h="541465">
                <a:tc>
                  <a:txBody>
                    <a:bodyPr/>
                    <a:lstStyle/>
                    <a:p>
                      <a:pPr algn="ctr"/>
                      <a:r>
                        <a:rPr lang="en-US" sz="2000" b="0" dirty="0">
                          <a:latin typeface="Times New Roman" panose="02020603050405020304" pitchFamily="18" charset="0"/>
                          <a:cs typeface="Times New Roman" panose="02020603050405020304" pitchFamily="18" charset="0"/>
                        </a:rPr>
                        <a:t>float</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2000" b="0" dirty="0">
                          <a:latin typeface="Times New Roman" panose="02020603050405020304" pitchFamily="18" charset="0"/>
                          <a:cs typeface="Times New Roman" panose="02020603050405020304" pitchFamily="18" charset="0"/>
                        </a:rPr>
                        <a:t>32</a:t>
                      </a:r>
                      <a:endParaRPr lang="en-IN" sz="2000" b="0" dirty="0">
                        <a:latin typeface="Times New Roman" panose="02020603050405020304" pitchFamily="18" charset="0"/>
                        <a:cs typeface="Times New Roman" panose="02020603050405020304" pitchFamily="18" charset="0"/>
                      </a:endParaRPr>
                    </a:p>
                  </a:txBody>
                  <a:tcPr anchor="ctr"/>
                </a:tc>
                <a:tc>
                  <a:txBody>
                    <a:bodyPr/>
                    <a:lstStyle/>
                    <a:p>
                      <a:pPr algn="ctr"/>
                      <a:r>
                        <a:rPr lang="en-IN" sz="2000" b="0" dirty="0">
                          <a:latin typeface="Times New Roman" panose="02020603050405020304" pitchFamily="18" charset="0"/>
                          <a:cs typeface="Times New Roman" panose="02020603050405020304" pitchFamily="18" charset="0"/>
                        </a:rPr>
                        <a:t>1.4e–045 to 3.4e+038</a:t>
                      </a:r>
                    </a:p>
                  </a:txBody>
                  <a:tcPr anchor="ctr"/>
                </a:tc>
                <a:extLst>
                  <a:ext uri="{0D108BD9-81ED-4DB2-BD59-A6C34878D82A}">
                    <a16:rowId xmlns:a16="http://schemas.microsoft.com/office/drawing/2014/main" val="2074138685"/>
                  </a:ext>
                </a:extLst>
              </a:tr>
            </a:tbl>
          </a:graphicData>
        </a:graphic>
      </p:graphicFrame>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26</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04824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ppt_x"/>
                                          </p:val>
                                        </p:tav>
                                        <p:tav tm="100000">
                                          <p:val>
                                            <p:strVal val="#ppt_x"/>
                                          </p:val>
                                        </p:tav>
                                      </p:tavLst>
                                    </p:anim>
                                    <p:anim calcmode="lin" valueType="num">
                                      <p:cBhvr additive="base">
                                        <p:cTn id="14"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Integer Literals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solidFill>
                  <a:schemeClr val="tx1"/>
                </a:solidFill>
              </a:rPr>
              <a:t>base 10 numbers (Decimals), base 8 numbers (Octal) and 16 base numbers (Hexadecimal).</a:t>
            </a:r>
          </a:p>
          <a:p>
            <a:pPr algn="just"/>
            <a:r>
              <a:rPr lang="en-US" sz="2800" dirty="0">
                <a:solidFill>
                  <a:schemeClr val="tx1"/>
                </a:solidFill>
              </a:rPr>
              <a:t>int bin = 0b1010; ----- Valid</a:t>
            </a:r>
          </a:p>
          <a:p>
            <a:pPr algn="just"/>
            <a:r>
              <a:rPr lang="en-US" sz="2800" dirty="0">
                <a:solidFill>
                  <a:schemeClr val="tx1"/>
                </a:solidFill>
              </a:rPr>
              <a:t>int </a:t>
            </a:r>
            <a:r>
              <a:rPr lang="en-US" sz="2800" dirty="0" err="1">
                <a:solidFill>
                  <a:schemeClr val="tx1"/>
                </a:solidFill>
              </a:rPr>
              <a:t>phno</a:t>
            </a:r>
            <a:r>
              <a:rPr lang="en-US" sz="2800" dirty="0">
                <a:solidFill>
                  <a:schemeClr val="tx1"/>
                </a:solidFill>
              </a:rPr>
              <a:t> = 9000_188_956; ----- Valid (ignores underscores) Underscores can only be used to separate digits. They cannot come at the beginning or the end of a literal.</a:t>
            </a:r>
          </a:p>
          <a:p>
            <a:pPr algn="just"/>
            <a:r>
              <a:rPr lang="en-US" sz="2800" dirty="0">
                <a:solidFill>
                  <a:schemeClr val="tx1"/>
                </a:solidFill>
              </a:rPr>
              <a:t>int </a:t>
            </a:r>
            <a:r>
              <a:rPr lang="en-US" sz="2800" dirty="0" err="1">
                <a:solidFill>
                  <a:schemeClr val="tx1"/>
                </a:solidFill>
              </a:rPr>
              <a:t>phno</a:t>
            </a:r>
            <a:r>
              <a:rPr lang="en-US" sz="2800" dirty="0">
                <a:solidFill>
                  <a:schemeClr val="tx1"/>
                </a:solidFill>
              </a:rPr>
              <a:t> = 9000___188___956; ---- Valid</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27</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9421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308727"/>
            <a:ext cx="7220932" cy="822489"/>
          </a:xfrm>
        </p:spPr>
        <p:txBody>
          <a:bodyPr/>
          <a:lstStyle/>
          <a:p>
            <a:r>
              <a:rPr lang="en-US" b="1" dirty="0"/>
              <a:t>Integer Literals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solidFill>
                  <a:schemeClr val="tx1"/>
                </a:solidFill>
              </a:rPr>
              <a:t>The use of underscores in an integer literal is especially useful when encoding such things as telephone numbers, customer ID numbers, part numbers, and so on. They are also useful for providing visual groupings when specifying binary literals. For example, binary values are often visually grouped in four-digits units, as shown here:</a:t>
            </a:r>
          </a:p>
          <a:p>
            <a:pPr algn="just"/>
            <a:r>
              <a:rPr lang="en-US" sz="2800" dirty="0">
                <a:solidFill>
                  <a:schemeClr val="tx1"/>
                </a:solidFill>
              </a:rPr>
              <a:t>int num = 0b1101_0101_0001_1010;</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28</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44457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Floating-Point Literals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b="1" dirty="0">
                <a:solidFill>
                  <a:schemeClr val="tx1"/>
                </a:solidFill>
              </a:rPr>
              <a:t>double 0x12.2P2</a:t>
            </a:r>
            <a:r>
              <a:rPr lang="en-US" sz="2800" dirty="0">
                <a:solidFill>
                  <a:schemeClr val="tx1"/>
                </a:solidFill>
              </a:rPr>
              <a:t> represents double 72.5.</a:t>
            </a:r>
          </a:p>
          <a:p>
            <a:pPr algn="just"/>
            <a:r>
              <a:rPr lang="en-US" sz="2800" dirty="0">
                <a:solidFill>
                  <a:schemeClr val="tx1"/>
                </a:solidFill>
              </a:rPr>
              <a:t>double num = 9_423_497_862.0; ---- Valid</a:t>
            </a:r>
          </a:p>
          <a:p>
            <a:pPr algn="just"/>
            <a:r>
              <a:rPr lang="en-US" sz="2800" dirty="0">
                <a:solidFill>
                  <a:schemeClr val="tx1"/>
                </a:solidFill>
              </a:rPr>
              <a:t>double num = 9_423_497.1_0_9; ----- Valid</a:t>
            </a:r>
          </a:p>
          <a:p>
            <a:pPr algn="just"/>
            <a:endParaRPr lang="en-US" sz="2800" dirty="0">
              <a:solidFill>
                <a:schemeClr val="tx1"/>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29</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4054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Escape Sequences</a:t>
            </a:r>
            <a:endParaRPr lang="en-IN" b="1" dirty="0"/>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30</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pic>
        <p:nvPicPr>
          <p:cNvPr id="13" name="Content Placeholder 12">
            <a:extLst>
              <a:ext uri="{FF2B5EF4-FFF2-40B4-BE49-F238E27FC236}">
                <a16:creationId xmlns:a16="http://schemas.microsoft.com/office/drawing/2014/main" id="{A9722DB9-7D7F-43E0-9DDC-CEB205C04181}"/>
              </a:ext>
            </a:extLst>
          </p:cNvPr>
          <p:cNvPicPr>
            <a:picLocks noGrp="1" noChangeAspect="1"/>
          </p:cNvPicPr>
          <p:nvPr>
            <p:ph idx="1"/>
          </p:nvPr>
        </p:nvPicPr>
        <p:blipFill rotWithShape="1">
          <a:blip r:embed="rId4">
            <a:clrChange>
              <a:clrFrom>
                <a:srgbClr val="FDFDFD"/>
              </a:clrFrom>
              <a:clrTo>
                <a:srgbClr val="FDFDFD">
                  <a:alpha val="0"/>
                </a:srgbClr>
              </a:clrTo>
            </a:clrChange>
          </a:blip>
          <a:srcRect l="8870" t="16979" r="10292" b="7111"/>
          <a:stretch/>
        </p:blipFill>
        <p:spPr>
          <a:xfrm>
            <a:off x="629019" y="1201354"/>
            <a:ext cx="8215901" cy="4339733"/>
          </a:xfrm>
        </p:spPr>
      </p:pic>
    </p:spTree>
    <p:extLst>
      <p:ext uri="{BB962C8B-B14F-4D97-AF65-F5344CB8AC3E}">
        <p14:creationId xmlns:p14="http://schemas.microsoft.com/office/powerpoint/2010/main" val="106305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Variables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solidFill>
                  <a:schemeClr val="tx1"/>
                </a:solidFill>
              </a:rPr>
              <a:t>The variable is the basic unit of storage in a Java program.</a:t>
            </a:r>
          </a:p>
          <a:p>
            <a:pPr algn="just"/>
            <a:r>
              <a:rPr lang="en-US" sz="2800" dirty="0">
                <a:solidFill>
                  <a:schemeClr val="tx1"/>
                </a:solidFill>
              </a:rPr>
              <a:t>A variable is defined by the combination of an identifier, a type, and an optional initializer.</a:t>
            </a:r>
          </a:p>
          <a:p>
            <a:pPr marL="0" indent="0" algn="ctr">
              <a:buNone/>
            </a:pPr>
            <a:endParaRPr lang="en-US" sz="2800" i="1" dirty="0">
              <a:solidFill>
                <a:schemeClr val="tx1"/>
              </a:solidFill>
            </a:endParaRPr>
          </a:p>
          <a:p>
            <a:pPr marL="0" indent="0" algn="ctr">
              <a:buNone/>
            </a:pPr>
            <a:r>
              <a:rPr lang="en-US" sz="2800" b="1" i="1" dirty="0">
                <a:solidFill>
                  <a:schemeClr val="tx1"/>
                </a:solidFill>
              </a:rPr>
              <a:t>type identifier [= value][, identifier [= value] … ];</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31</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45700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Type Conversion and Casting</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solidFill>
                  <a:schemeClr val="tx1"/>
                </a:solidFill>
              </a:rPr>
              <a:t>Java’s Automatic Conversions</a:t>
            </a:r>
          </a:p>
          <a:p>
            <a:pPr algn="just"/>
            <a:r>
              <a:rPr lang="en-US" sz="2800" dirty="0">
                <a:solidFill>
                  <a:schemeClr val="tx1"/>
                </a:solidFill>
              </a:rPr>
              <a:t>Casting Incompatible Types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32</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98748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Arrays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solidFill>
                  <a:schemeClr val="tx1"/>
                </a:solidFill>
              </a:rPr>
              <a:t>An array is a group of like-typed variables that are referred to by a common name.</a:t>
            </a:r>
          </a:p>
          <a:p>
            <a:pPr algn="just"/>
            <a:r>
              <a:rPr lang="en-US" sz="2800" dirty="0">
                <a:solidFill>
                  <a:schemeClr val="tx1"/>
                </a:solidFill>
              </a:rPr>
              <a:t>One-Dimensional Array</a:t>
            </a:r>
          </a:p>
          <a:p>
            <a:pPr algn="just"/>
            <a:r>
              <a:rPr lang="en-US" sz="2800" dirty="0">
                <a:solidFill>
                  <a:schemeClr val="tx1"/>
                </a:solidFill>
              </a:rPr>
              <a:t>Multidimensional Array</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33</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60719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Control Statements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b="1" dirty="0">
                <a:solidFill>
                  <a:schemeClr val="tx1"/>
                </a:solidFill>
              </a:rPr>
              <a:t>Conditional</a:t>
            </a:r>
          </a:p>
          <a:p>
            <a:pPr algn="just"/>
            <a:r>
              <a:rPr lang="en-US" sz="2800" b="1" dirty="0">
                <a:solidFill>
                  <a:schemeClr val="tx1"/>
                </a:solidFill>
              </a:rPr>
              <a:t>Looping</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34</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25830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Conditional Statements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b="1" i="1" dirty="0">
                <a:solidFill>
                  <a:schemeClr val="tx1"/>
                </a:solidFill>
              </a:rPr>
              <a:t>if</a:t>
            </a:r>
          </a:p>
          <a:p>
            <a:pPr algn="just"/>
            <a:r>
              <a:rPr lang="en-US" sz="2800" b="1" i="1" dirty="0">
                <a:solidFill>
                  <a:schemeClr val="tx1"/>
                </a:solidFill>
              </a:rPr>
              <a:t>if-else</a:t>
            </a:r>
          </a:p>
          <a:p>
            <a:pPr algn="just"/>
            <a:r>
              <a:rPr lang="en-US" sz="2800" b="1" i="1" dirty="0">
                <a:solidFill>
                  <a:schemeClr val="tx1"/>
                </a:solidFill>
              </a:rPr>
              <a:t>else-if Ladder</a:t>
            </a:r>
          </a:p>
          <a:p>
            <a:pPr algn="just"/>
            <a:r>
              <a:rPr lang="en-US" sz="2800" b="1" i="1" dirty="0">
                <a:solidFill>
                  <a:schemeClr val="tx1"/>
                </a:solidFill>
              </a:rPr>
              <a:t>switch statement</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35</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948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Looping Statements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b="1" i="1" dirty="0">
                <a:solidFill>
                  <a:schemeClr val="tx1"/>
                </a:solidFill>
              </a:rPr>
              <a:t>while</a:t>
            </a:r>
          </a:p>
          <a:p>
            <a:pPr algn="just"/>
            <a:r>
              <a:rPr lang="en-US" sz="2800" b="1" i="1" dirty="0">
                <a:solidFill>
                  <a:schemeClr val="tx1"/>
                </a:solidFill>
              </a:rPr>
              <a:t>do-while</a:t>
            </a:r>
          </a:p>
          <a:p>
            <a:pPr algn="just"/>
            <a:r>
              <a:rPr lang="en-US" sz="2800" b="1" i="1">
                <a:solidFill>
                  <a:schemeClr val="tx1"/>
                </a:solidFill>
              </a:rPr>
              <a:t>for</a:t>
            </a:r>
            <a:endParaRPr lang="en-US" sz="2800" b="1" i="1" dirty="0">
              <a:solidFill>
                <a:schemeClr val="tx1"/>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36</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86210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Introducing Classes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b="1" i="1" dirty="0">
                <a:solidFill>
                  <a:schemeClr val="tx1"/>
                </a:solidFill>
              </a:rPr>
              <a:t>Object Class</a:t>
            </a:r>
          </a:p>
          <a:p>
            <a:pPr algn="just"/>
            <a:r>
              <a:rPr lang="en-US" sz="2800" b="1" i="1" dirty="0">
                <a:solidFill>
                  <a:schemeClr val="tx1"/>
                </a:solidFill>
              </a:rPr>
              <a:t>Driver Class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37</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57253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Constructors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fontScale="92500"/>
          </a:bodyPr>
          <a:lstStyle/>
          <a:p>
            <a:pPr>
              <a:lnSpc>
                <a:spcPct val="120000"/>
              </a:lnSpc>
            </a:pPr>
            <a:r>
              <a:rPr lang="en-US" altLang="en-US" sz="2400" b="1" dirty="0"/>
              <a:t>Initializes the state of new objects.</a:t>
            </a:r>
          </a:p>
          <a:p>
            <a:pPr lvl="1">
              <a:lnSpc>
                <a:spcPct val="80000"/>
              </a:lnSpc>
              <a:buNone/>
            </a:pPr>
            <a:r>
              <a:rPr lang="en-US" altLang="en-US" sz="2400" b="1" dirty="0">
                <a:latin typeface="Courier New" panose="02070309020205020404" pitchFamily="49" charset="0"/>
              </a:rPr>
              <a:t>	</a:t>
            </a:r>
            <a:r>
              <a:rPr lang="en-US" altLang="en-US" sz="2400" b="1" dirty="0" err="1"/>
              <a:t>class_name</a:t>
            </a:r>
            <a:r>
              <a:rPr lang="en-US" altLang="en-US" sz="2400" b="1" dirty="0">
                <a:latin typeface="Courier New" panose="02070309020205020404" pitchFamily="49" charset="0"/>
              </a:rPr>
              <a:t>([</a:t>
            </a:r>
            <a:r>
              <a:rPr lang="en-US" altLang="en-US" sz="2400" b="1" dirty="0" err="1"/>
              <a:t>parameterlist</a:t>
            </a:r>
            <a:r>
              <a:rPr lang="en-US" altLang="en-US" sz="2400" b="1" dirty="0"/>
              <a:t>]</a:t>
            </a:r>
            <a:r>
              <a:rPr lang="en-US" altLang="en-US" sz="2400" b="1" dirty="0">
                <a:latin typeface="Courier New" panose="02070309020205020404" pitchFamily="49" charset="0"/>
              </a:rPr>
              <a:t>) {</a:t>
            </a:r>
          </a:p>
          <a:p>
            <a:pPr lvl="1">
              <a:lnSpc>
                <a:spcPct val="80000"/>
              </a:lnSpc>
              <a:buNone/>
            </a:pPr>
            <a:r>
              <a:rPr lang="en-US" altLang="en-US" sz="2400" b="1" dirty="0">
                <a:latin typeface="Courier New" panose="02070309020205020404" pitchFamily="49" charset="0"/>
              </a:rPr>
              <a:t>	    </a:t>
            </a:r>
            <a:r>
              <a:rPr lang="en-US" altLang="en-US" sz="2400" b="1" dirty="0"/>
              <a:t>statements</a:t>
            </a:r>
            <a:r>
              <a:rPr lang="en-US" altLang="en-US" sz="2400" b="1" dirty="0">
                <a:latin typeface="Courier New" panose="02070309020205020404" pitchFamily="49" charset="0"/>
              </a:rPr>
              <a:t>;</a:t>
            </a:r>
          </a:p>
          <a:p>
            <a:pPr lvl="1">
              <a:lnSpc>
                <a:spcPct val="80000"/>
              </a:lnSpc>
              <a:buNone/>
            </a:pPr>
            <a:r>
              <a:rPr lang="en-US" altLang="en-US" sz="2400" b="1" dirty="0">
                <a:latin typeface="Courier New" panose="02070309020205020404" pitchFamily="49" charset="0"/>
              </a:rPr>
              <a:t>	}</a:t>
            </a:r>
          </a:p>
          <a:p>
            <a:pPr lvl="1">
              <a:lnSpc>
                <a:spcPct val="120000"/>
              </a:lnSpc>
            </a:pPr>
            <a:r>
              <a:rPr lang="en-US" altLang="en-US" sz="2400" b="1" dirty="0"/>
              <a:t>Constructor should have the name same as that of class.</a:t>
            </a:r>
          </a:p>
          <a:p>
            <a:pPr lvl="1">
              <a:lnSpc>
                <a:spcPct val="120000"/>
              </a:lnSpc>
            </a:pPr>
            <a:r>
              <a:rPr lang="en-US" altLang="en-US" sz="2400" b="1" dirty="0"/>
              <a:t>runs when we use the </a:t>
            </a:r>
            <a:r>
              <a:rPr lang="en-US" altLang="en-US" sz="2400" b="1" dirty="0">
                <a:latin typeface="Courier New" panose="02070309020205020404" pitchFamily="49" charset="0"/>
              </a:rPr>
              <a:t>new</a:t>
            </a:r>
            <a:r>
              <a:rPr lang="en-US" altLang="en-US" sz="2400" b="1" dirty="0"/>
              <a:t> keyword</a:t>
            </a:r>
          </a:p>
          <a:p>
            <a:pPr lvl="1">
              <a:lnSpc>
                <a:spcPct val="120000"/>
              </a:lnSpc>
            </a:pPr>
            <a:r>
              <a:rPr lang="en-US" altLang="en-US" sz="2400" b="1" dirty="0"/>
              <a:t>no return type is specified;</a:t>
            </a:r>
            <a:br>
              <a:rPr lang="en-US" altLang="en-US" sz="2400" b="1" dirty="0"/>
            </a:br>
            <a:r>
              <a:rPr lang="en-US" altLang="en-US" sz="2400" b="1" dirty="0"/>
              <a:t>it implicitly "returns" the new object being created</a:t>
            </a:r>
            <a:endParaRPr lang="en-US" altLang="en-US" sz="900" b="1" dirty="0"/>
          </a:p>
          <a:p>
            <a:pPr lvl="1">
              <a:lnSpc>
                <a:spcPct val="120000"/>
              </a:lnSpc>
            </a:pPr>
            <a:r>
              <a:rPr lang="en-US" altLang="en-US" sz="2400" b="1" dirty="0"/>
              <a:t>If a class has no constructor, Java gives it a default constructor with no parameters that sets all fields to 0.</a:t>
            </a:r>
            <a:endParaRPr lang="en-US" sz="3200" b="1" i="1" dirty="0">
              <a:solidFill>
                <a:schemeClr val="tx1"/>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38</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29427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0"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 calcmode="lin" valueType="num">
                                      <p:cBhvr additive="base">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2"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Parameterized Constructors</a:t>
            </a:r>
            <a:endParaRPr lang="en-IN" b="1" dirty="0"/>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a:xfrm>
            <a:off x="1042987" y="6500520"/>
            <a:ext cx="903429" cy="404614"/>
          </a:xfrm>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39</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
        <p:nvSpPr>
          <p:cNvPr id="10" name="Text Box 4">
            <a:extLst>
              <a:ext uri="{FF2B5EF4-FFF2-40B4-BE49-F238E27FC236}">
                <a16:creationId xmlns:a16="http://schemas.microsoft.com/office/drawing/2014/main" id="{A76F59EC-F795-48C7-90F5-CA687CA5FCF4}"/>
              </a:ext>
            </a:extLst>
          </p:cNvPr>
          <p:cNvSpPr txBox="1">
            <a:spLocks noChangeArrowheads="1"/>
          </p:cNvSpPr>
          <p:nvPr/>
        </p:nvSpPr>
        <p:spPr bwMode="auto">
          <a:xfrm>
            <a:off x="2786079" y="1559400"/>
            <a:ext cx="6127750" cy="3424237"/>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lvl="1">
              <a:lnSpc>
                <a:spcPct val="70000"/>
              </a:lnSpc>
              <a:spcBef>
                <a:spcPct val="0"/>
              </a:spcBef>
              <a:buClrTx/>
              <a:buSzTx/>
              <a:buFontTx/>
              <a:buNone/>
              <a:defRPr/>
            </a:pPr>
            <a:endParaRPr lang="en-US" sz="1800">
              <a:latin typeface="Courier New" charset="0"/>
              <a:ea typeface="ＭＳ Ｐゴシック" charset="0"/>
              <a:cs typeface="Times New Roman" charset="0"/>
            </a:endParaRPr>
          </a:p>
          <a:p>
            <a:pPr lvl="1">
              <a:lnSpc>
                <a:spcPct val="70000"/>
              </a:lnSpc>
              <a:spcBef>
                <a:spcPct val="0"/>
              </a:spcBef>
              <a:buClrTx/>
              <a:buSzTx/>
              <a:buFontTx/>
              <a:buNone/>
              <a:defRPr/>
            </a:pPr>
            <a:endParaRPr lang="en-US" sz="1800">
              <a:latin typeface="Courier New" charset="0"/>
              <a:ea typeface="ＭＳ Ｐゴシック" charset="0"/>
              <a:cs typeface="Times New Roman" charset="0"/>
            </a:endParaRPr>
          </a:p>
          <a:p>
            <a:pPr lvl="1">
              <a:lnSpc>
                <a:spcPct val="70000"/>
              </a:lnSpc>
              <a:spcBef>
                <a:spcPct val="0"/>
              </a:spcBef>
              <a:buClrTx/>
              <a:buSzTx/>
              <a:buFontTx/>
              <a:buNone/>
              <a:defRPr/>
            </a:pPr>
            <a:endParaRPr lang="en-US" sz="1800">
              <a:latin typeface="Courier New" charset="0"/>
              <a:ea typeface="ＭＳ Ｐゴシック" charset="0"/>
              <a:cs typeface="Times New Roman" charset="0"/>
            </a:endParaRPr>
          </a:p>
          <a:p>
            <a:pPr>
              <a:spcBef>
                <a:spcPct val="0"/>
              </a:spcBef>
              <a:buClrTx/>
              <a:buSzTx/>
              <a:buFontTx/>
              <a:buNone/>
              <a:defRPr/>
            </a:pPr>
            <a:endParaRPr lang="en-US" sz="1800">
              <a:latin typeface="Courier New" charset="0"/>
              <a:ea typeface="ＭＳ Ｐゴシック" charset="0"/>
              <a:cs typeface="Times New Roman" charset="0"/>
            </a:endParaRPr>
          </a:p>
          <a:p>
            <a:pPr>
              <a:spcBef>
                <a:spcPct val="0"/>
              </a:spcBef>
              <a:buClrTx/>
              <a:buSzTx/>
              <a:buFontTx/>
              <a:buNone/>
              <a:defRPr/>
            </a:pPr>
            <a:r>
              <a:rPr lang="en-US" sz="1800">
                <a:latin typeface="Courier New" charset="0"/>
                <a:ea typeface="ＭＳ Ｐゴシック" charset="0"/>
                <a:cs typeface="Times New Roman" charset="0"/>
              </a:rPr>
              <a:t>public Point(int initialX, int initialY) {</a:t>
            </a:r>
          </a:p>
          <a:p>
            <a:pPr>
              <a:spcBef>
                <a:spcPct val="0"/>
              </a:spcBef>
              <a:buClrTx/>
              <a:buSzTx/>
              <a:buFontTx/>
              <a:buNone/>
              <a:defRPr/>
            </a:pPr>
            <a:r>
              <a:rPr lang="en-US" sz="1800" b="1">
                <a:latin typeface="Courier New" charset="0"/>
                <a:ea typeface="ＭＳ Ｐゴシック" charset="0"/>
                <a:cs typeface="Times New Roman" charset="0"/>
              </a:rPr>
              <a:t>    x = initialX;</a:t>
            </a:r>
          </a:p>
          <a:p>
            <a:pPr>
              <a:spcBef>
                <a:spcPct val="0"/>
              </a:spcBef>
              <a:buClrTx/>
              <a:buSzTx/>
              <a:buFontTx/>
              <a:buNone/>
              <a:defRPr/>
            </a:pPr>
            <a:r>
              <a:rPr lang="en-US" sz="1800" b="1">
                <a:latin typeface="Courier New" charset="0"/>
                <a:ea typeface="ＭＳ Ｐゴシック" charset="0"/>
                <a:cs typeface="Times New Roman" charset="0"/>
              </a:rPr>
              <a:t>    y = initialY;</a:t>
            </a:r>
          </a:p>
          <a:p>
            <a:pPr>
              <a:spcBef>
                <a:spcPct val="0"/>
              </a:spcBef>
              <a:buClrTx/>
              <a:buSzTx/>
              <a:buFontTx/>
              <a:buNone/>
              <a:defRPr/>
            </a:pPr>
            <a:r>
              <a:rPr lang="en-US" sz="1800">
                <a:latin typeface="Courier New" charset="0"/>
                <a:ea typeface="ＭＳ Ｐゴシック" charset="0"/>
                <a:cs typeface="Times New Roman" charset="0"/>
              </a:rPr>
              <a:t>}</a:t>
            </a:r>
          </a:p>
          <a:p>
            <a:pPr>
              <a:spcBef>
                <a:spcPct val="0"/>
              </a:spcBef>
              <a:buClrTx/>
              <a:buSzTx/>
              <a:buFontTx/>
              <a:buNone/>
              <a:defRPr/>
            </a:pPr>
            <a:endParaRPr lang="en-US" sz="1800">
              <a:latin typeface="Courier New" charset="0"/>
              <a:ea typeface="ＭＳ Ｐゴシック" charset="0"/>
              <a:cs typeface="Times New Roman" charset="0"/>
            </a:endParaRPr>
          </a:p>
          <a:p>
            <a:pPr>
              <a:spcBef>
                <a:spcPct val="0"/>
              </a:spcBef>
              <a:buClrTx/>
              <a:buSzTx/>
              <a:buFontTx/>
              <a:buNone/>
              <a:defRPr/>
            </a:pPr>
            <a:r>
              <a:rPr lang="en-US" sz="1800">
                <a:latin typeface="Courier New" charset="0"/>
                <a:ea typeface="ＭＳ Ｐゴシック" charset="0"/>
                <a:cs typeface="Times New Roman" charset="0"/>
              </a:rPr>
              <a:t>public void translate(int dx, int dy) {</a:t>
            </a:r>
          </a:p>
          <a:p>
            <a:pPr>
              <a:spcBef>
                <a:spcPct val="0"/>
              </a:spcBef>
              <a:buClrTx/>
              <a:buSzTx/>
              <a:buFontTx/>
              <a:buNone/>
              <a:defRPr/>
            </a:pPr>
            <a:r>
              <a:rPr lang="en-US" sz="1800">
                <a:latin typeface="Courier New" charset="0"/>
                <a:ea typeface="ＭＳ Ｐゴシック" charset="0"/>
                <a:cs typeface="Times New Roman" charset="0"/>
              </a:rPr>
              <a:t>    x += dx;</a:t>
            </a:r>
          </a:p>
          <a:p>
            <a:pPr>
              <a:spcBef>
                <a:spcPct val="0"/>
              </a:spcBef>
              <a:buClrTx/>
              <a:buSzTx/>
              <a:buFontTx/>
              <a:buNone/>
              <a:defRPr/>
            </a:pPr>
            <a:r>
              <a:rPr lang="en-US" sz="1800">
                <a:latin typeface="Courier New" charset="0"/>
                <a:ea typeface="ＭＳ Ｐゴシック" charset="0"/>
                <a:cs typeface="Times New Roman" charset="0"/>
              </a:rPr>
              <a:t>    y += dy;</a:t>
            </a:r>
          </a:p>
          <a:p>
            <a:pPr>
              <a:spcBef>
                <a:spcPct val="0"/>
              </a:spcBef>
              <a:buClrTx/>
              <a:buSzTx/>
              <a:buFontTx/>
              <a:buNone/>
              <a:defRPr/>
            </a:pPr>
            <a:r>
              <a:rPr lang="en-US" sz="1800">
                <a:latin typeface="Courier New" charset="0"/>
                <a:ea typeface="ＭＳ Ｐゴシック" charset="0"/>
                <a:cs typeface="Times New Roman" charset="0"/>
              </a:rPr>
              <a:t>}</a:t>
            </a:r>
          </a:p>
        </p:txBody>
      </p:sp>
      <p:graphicFrame>
        <p:nvGraphicFramePr>
          <p:cNvPr id="11" name="Group 5">
            <a:extLst>
              <a:ext uri="{FF2B5EF4-FFF2-40B4-BE49-F238E27FC236}">
                <a16:creationId xmlns:a16="http://schemas.microsoft.com/office/drawing/2014/main" id="{A60FF5C2-6DD2-4D3C-9E9A-ED7C4347C7EA}"/>
              </a:ext>
            </a:extLst>
          </p:cNvPr>
          <p:cNvGraphicFramePr>
            <a:graphicFrameLocks noGrp="1"/>
          </p:cNvGraphicFramePr>
          <p:nvPr>
            <p:extLst>
              <p:ext uri="{D42A27DB-BD31-4B8C-83A1-F6EECF244321}">
                <p14:modId xmlns:p14="http://schemas.microsoft.com/office/powerpoint/2010/main" val="3749129261"/>
              </p:ext>
            </p:extLst>
          </p:nvPr>
        </p:nvGraphicFramePr>
        <p:xfrm>
          <a:off x="2938479" y="1711800"/>
          <a:ext cx="2944813" cy="547687"/>
        </p:xfrm>
        <a:graphic>
          <a:graphicData uri="http://schemas.openxmlformats.org/drawingml/2006/table">
            <a:tbl>
              <a:tblPr/>
              <a:tblGrid>
                <a:gridCol w="33655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250950">
                  <a:extLst>
                    <a:ext uri="{9D8B030D-6E8A-4147-A177-3AD203B41FA5}">
                      <a16:colId xmlns:a16="http://schemas.microsoft.com/office/drawing/2014/main" val="20002"/>
                    </a:ext>
                  </a:extLst>
                </a:gridCol>
                <a:gridCol w="671513">
                  <a:extLst>
                    <a:ext uri="{9D8B030D-6E8A-4147-A177-3AD203B41FA5}">
                      <a16:colId xmlns:a16="http://schemas.microsoft.com/office/drawing/2014/main" val="20003"/>
                    </a:ext>
                  </a:extLst>
                </a:gridCol>
              </a:tblGrid>
              <a:tr h="547687">
                <a:tc>
                  <a:txBody>
                    <a:bodyPr/>
                    <a:lstStyle/>
                    <a:p>
                      <a:pPr marL="0" marR="0" lvl="0" indent="0" algn="ctr" defTabSz="914400" rtl="0" eaLnBrk="1" fontAlgn="base" latinLnBrk="0" hangingPunct="1">
                        <a:lnSpc>
                          <a:spcPct val="100000"/>
                        </a:lnSpc>
                        <a:spcBef>
                          <a:spcPct val="20000"/>
                        </a:spcBef>
                        <a:spcAft>
                          <a:spcPct val="0"/>
                        </a:spcAft>
                        <a:buClr>
                          <a:srgbClr val="EB641B"/>
                        </a:buClr>
                        <a:buSzPct val="95000"/>
                        <a:buFont typeface="Wingdings 2" charset="0"/>
                        <a:buNone/>
                        <a:tabLst/>
                      </a:pPr>
                      <a:r>
                        <a:rPr kumimoji="0" lang="en-US" sz="2000" b="0" i="0" u="none" strike="noStrike" cap="none" normalizeH="0" baseline="0">
                          <a:ln>
                            <a:noFill/>
                          </a:ln>
                          <a:solidFill>
                            <a:schemeClr val="tx1"/>
                          </a:solidFill>
                          <a:effectLst/>
                          <a:latin typeface="Courier New" charset="0"/>
                          <a:ea typeface="ＭＳ Ｐゴシック" charset="0"/>
                        </a:rPr>
                        <a:t>x</a:t>
                      </a:r>
                    </a:p>
                  </a:txBody>
                  <a:tcPr horzOverflow="overflow">
                    <a:lnL cap="flat">
                      <a:noFill/>
                    </a:lnL>
                    <a:lnR w="12700" cap="flat" cmpd="sng" algn="ctr">
                      <a:solidFill>
                        <a:schemeClr val="tx1"/>
                      </a:solidFill>
                      <a:prstDash val="solid"/>
                      <a:miter lim="800000"/>
                      <a:headEnd type="none" w="med" len="med"/>
                      <a:tailEnd type="none" w="med" len="med"/>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EB641B"/>
                        </a:buClr>
                        <a:buSzPct val="95000"/>
                        <a:buFont typeface="Wingdings 2" charset="0"/>
                        <a:buNone/>
                        <a:tabLst/>
                      </a:pPr>
                      <a:endParaRPr kumimoji="0" lang="en-US" sz="2000" b="0" i="0" u="none" strike="noStrike" cap="none" normalizeH="0" baseline="0">
                        <a:ln>
                          <a:noFill/>
                        </a:ln>
                        <a:solidFill>
                          <a:schemeClr val="tx1"/>
                        </a:solidFill>
                        <a:effectLst/>
                        <a:latin typeface="Verdana" charset="0"/>
                        <a:ea typeface="ＭＳ Ｐゴシック"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EB641B"/>
                        </a:buClr>
                        <a:buSzPct val="95000"/>
                        <a:buFont typeface="Wingdings 2" charset="0"/>
                        <a:buNone/>
                        <a:tabLst/>
                      </a:pPr>
                      <a:r>
                        <a:rPr kumimoji="0" lang="en-US" sz="2000" b="0" i="0" u="none" strike="noStrike" cap="none" normalizeH="0" baseline="0">
                          <a:ln>
                            <a:noFill/>
                          </a:ln>
                          <a:solidFill>
                            <a:schemeClr val="tx1"/>
                          </a:solidFill>
                          <a:effectLst/>
                          <a:latin typeface="Courier New" charset="0"/>
                          <a:ea typeface="ＭＳ Ｐゴシック" charset="0"/>
                        </a:rPr>
                        <a:t>      y</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EB641B"/>
                        </a:buClr>
                        <a:buSzPct val="95000"/>
                        <a:buFont typeface="Wingdings 2" charset="0"/>
                        <a:buNone/>
                        <a:tabLst/>
                      </a:pPr>
                      <a:endParaRPr kumimoji="0" lang="en-US" sz="2000" b="0" i="0" u="none" strike="noStrike" cap="none" normalizeH="0" baseline="0" dirty="0">
                        <a:ln>
                          <a:noFill/>
                        </a:ln>
                        <a:solidFill>
                          <a:schemeClr val="tx1"/>
                        </a:solidFill>
                        <a:effectLst/>
                        <a:latin typeface="Verdana" charset="0"/>
                        <a:ea typeface="ＭＳ Ｐゴシック"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12" name="Group 23">
            <a:extLst>
              <a:ext uri="{FF2B5EF4-FFF2-40B4-BE49-F238E27FC236}">
                <a16:creationId xmlns:a16="http://schemas.microsoft.com/office/drawing/2014/main" id="{48591889-A2F0-452A-9F34-0240E2AFDC42}"/>
              </a:ext>
            </a:extLst>
          </p:cNvPr>
          <p:cNvGrpSpPr>
            <a:grpSpLocks/>
          </p:cNvGrpSpPr>
          <p:nvPr/>
        </p:nvGrpSpPr>
        <p:grpSpPr bwMode="auto">
          <a:xfrm>
            <a:off x="455629" y="1795937"/>
            <a:ext cx="1981200" cy="444500"/>
            <a:chOff x="2112" y="3512"/>
            <a:chExt cx="1248" cy="280"/>
          </a:xfrm>
        </p:grpSpPr>
        <p:sp>
          <p:nvSpPr>
            <p:cNvPr id="13" name="Rectangle 24">
              <a:extLst>
                <a:ext uri="{FF2B5EF4-FFF2-40B4-BE49-F238E27FC236}">
                  <a16:creationId xmlns:a16="http://schemas.microsoft.com/office/drawing/2014/main" id="{D653D3FE-DBED-4F0E-B0A2-FBCF0959F54A}"/>
                </a:ext>
              </a:extLst>
            </p:cNvPr>
            <p:cNvSpPr>
              <a:spLocks noChangeArrowheads="1"/>
            </p:cNvSpPr>
            <p:nvPr/>
          </p:nvSpPr>
          <p:spPr bwMode="auto">
            <a:xfrm>
              <a:off x="2112" y="3512"/>
              <a:ext cx="647"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erdana" panose="020B0604030504040204" pitchFamily="34" charset="0"/>
                  <a:ea typeface="MS PGothic" panose="020B0600070205080204" pitchFamily="34" charset="-128"/>
                </a:defRPr>
              </a:lvl1pPr>
              <a:lvl2pPr marL="742950" indent="-285750" eaLnBrk="0" hangingPunct="0">
                <a:defRPr sz="2000">
                  <a:solidFill>
                    <a:schemeClr val="tx1"/>
                  </a:solidFill>
                  <a:latin typeface="Verdana" panose="020B0604030504040204" pitchFamily="34" charset="0"/>
                  <a:ea typeface="MS PGothic" panose="020B0600070205080204" pitchFamily="34" charset="-128"/>
                </a:defRPr>
              </a:lvl2pPr>
              <a:lvl3pPr marL="1143000" indent="-228600" eaLnBrk="0" hangingPunct="0">
                <a:defRPr sz="2000">
                  <a:solidFill>
                    <a:schemeClr val="tx1"/>
                  </a:solidFill>
                  <a:latin typeface="Verdana" panose="020B0604030504040204" pitchFamily="34" charset="0"/>
                  <a:ea typeface="MS PGothic" panose="020B0600070205080204" pitchFamily="34" charset="-128"/>
                </a:defRPr>
              </a:lvl3pPr>
              <a:lvl4pPr marL="1600200" indent="-228600" eaLnBrk="0" hangingPunct="0">
                <a:defRPr sz="2000">
                  <a:solidFill>
                    <a:schemeClr val="tx1"/>
                  </a:solidFill>
                  <a:latin typeface="Verdana" panose="020B0604030504040204" pitchFamily="34" charset="0"/>
                  <a:ea typeface="MS PGothic" panose="020B0600070205080204" pitchFamily="34" charset="-128"/>
                </a:defRPr>
              </a:lvl4pPr>
              <a:lvl5pPr marL="2057400" indent="-228600" eaLnBrk="0" hangingPunct="0">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ts val="500"/>
                </a:spcBef>
                <a:spcAft>
                  <a:spcPct val="0"/>
                </a:spcAft>
                <a:buClr>
                  <a:srgbClr val="800080"/>
                </a:buClr>
                <a:buSzPct val="55000"/>
                <a:buFont typeface="Wingdings" panose="05000000000000000000" pitchFamily="2" charset="2"/>
                <a:buChar char="n"/>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ts val="500"/>
                </a:spcBef>
                <a:spcAft>
                  <a:spcPct val="0"/>
                </a:spcAft>
                <a:buClr>
                  <a:srgbClr val="800080"/>
                </a:buClr>
                <a:buSzPct val="55000"/>
                <a:buFont typeface="Wingdings" panose="05000000000000000000" pitchFamily="2" charset="2"/>
                <a:buChar char="n"/>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ts val="500"/>
                </a:spcBef>
                <a:spcAft>
                  <a:spcPct val="0"/>
                </a:spcAft>
                <a:buClr>
                  <a:srgbClr val="800080"/>
                </a:buClr>
                <a:buSzPct val="55000"/>
                <a:buFont typeface="Wingdings" panose="05000000000000000000" pitchFamily="2" charset="2"/>
                <a:buChar char="n"/>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ts val="500"/>
                </a:spcBef>
                <a:spcAft>
                  <a:spcPct val="0"/>
                </a:spcAft>
                <a:buClr>
                  <a:srgbClr val="800080"/>
                </a:buClr>
                <a:buSzPct val="55000"/>
                <a:buFont typeface="Wingdings" panose="05000000000000000000" pitchFamily="2" charset="2"/>
                <a:buChar char="n"/>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20000"/>
                </a:spcBef>
                <a:buClr>
                  <a:srgbClr val="808080"/>
                </a:buClr>
                <a:buSzPct val="60000"/>
                <a:buFont typeface="Wingdings" panose="05000000000000000000" pitchFamily="2" charset="2"/>
                <a:buNone/>
              </a:pPr>
              <a:r>
                <a:rPr lang="en-US" altLang="en-US" i="1"/>
                <a:t>p1</a:t>
              </a:r>
            </a:p>
          </p:txBody>
        </p:sp>
        <p:sp>
          <p:nvSpPr>
            <p:cNvPr id="14" name="Line 48">
              <a:extLst>
                <a:ext uri="{FF2B5EF4-FFF2-40B4-BE49-F238E27FC236}">
                  <a16:creationId xmlns:a16="http://schemas.microsoft.com/office/drawing/2014/main" id="{66E7C52D-2069-416B-B493-01F35DA2AC4F}"/>
                </a:ext>
              </a:extLst>
            </p:cNvPr>
            <p:cNvSpPr>
              <a:spLocks noChangeShapeType="1"/>
            </p:cNvSpPr>
            <p:nvPr/>
          </p:nvSpPr>
          <p:spPr bwMode="auto">
            <a:xfrm>
              <a:off x="2928" y="3648"/>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5" name="Oval 26">
              <a:extLst>
                <a:ext uri="{FF2B5EF4-FFF2-40B4-BE49-F238E27FC236}">
                  <a16:creationId xmlns:a16="http://schemas.microsoft.com/office/drawing/2014/main" id="{6315ECC6-CB97-490E-BEEA-BAB77F18A0B0}"/>
                </a:ext>
              </a:extLst>
            </p:cNvPr>
            <p:cNvSpPr>
              <a:spLocks noChangeArrowheads="1"/>
            </p:cNvSpPr>
            <p:nvPr/>
          </p:nvSpPr>
          <p:spPr bwMode="auto">
            <a:xfrm>
              <a:off x="2748" y="3534"/>
              <a:ext cx="240" cy="240"/>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buFont typeface="Wingdings" charset="0"/>
                <a:buChar char="n"/>
                <a:defRPr/>
              </a:pPr>
              <a:endParaRPr lang="en-US">
                <a:latin typeface="Verdana" charset="0"/>
                <a:ea typeface="ＭＳ Ｐゴシック" charset="0"/>
                <a:cs typeface="Times New Roman" charset="0"/>
              </a:endParaRPr>
            </a:p>
          </p:txBody>
        </p:sp>
      </p:grpSp>
    </p:spTree>
    <p:extLst>
      <p:ext uri="{BB962C8B-B14F-4D97-AF65-F5344CB8AC3E}">
        <p14:creationId xmlns:p14="http://schemas.microsoft.com/office/powerpoint/2010/main" val="2172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1000" fill="hold"/>
                                        <p:tgtEl>
                                          <p:spTgt spid="12"/>
                                        </p:tgtEl>
                                        <p:attrNameLst>
                                          <p:attrName>ppt_x</p:attrName>
                                        </p:attrNameLst>
                                      </p:cBhvr>
                                      <p:tavLst>
                                        <p:tav tm="0">
                                          <p:val>
                                            <p:strVal val="#ppt_x"/>
                                          </p:val>
                                        </p:tav>
                                        <p:tav tm="100000">
                                          <p:val>
                                            <p:strVal val="#ppt_x"/>
                                          </p:val>
                                        </p:tav>
                                      </p:tavLst>
                                    </p:anim>
                                    <p:anim calcmode="lin" valueType="num">
                                      <p:cBhvr additive="base">
                                        <p:cTn id="1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ppt_x"/>
                                          </p:val>
                                        </p:tav>
                                        <p:tav tm="100000">
                                          <p:val>
                                            <p:strVal val="#ppt_x"/>
                                          </p:val>
                                        </p:tav>
                                      </p:tavLst>
                                    </p:anim>
                                    <p:anim calcmode="lin" valueType="num">
                                      <p:cBhvr additive="base">
                                        <p:cTn id="20"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fill="hold"/>
                                        <p:tgtEl>
                                          <p:spTgt spid="11"/>
                                        </p:tgtEl>
                                        <p:attrNameLst>
                                          <p:attrName>ppt_x</p:attrName>
                                        </p:attrNameLst>
                                      </p:cBhvr>
                                      <p:tavLst>
                                        <p:tav tm="0">
                                          <p:val>
                                            <p:strVal val="#ppt_x"/>
                                          </p:val>
                                        </p:tav>
                                        <p:tav tm="100000">
                                          <p:val>
                                            <p:strVal val="#ppt_x"/>
                                          </p:val>
                                        </p:tav>
                                      </p:tavLst>
                                    </p:anim>
                                    <p:anim calcmode="lin" valueType="num">
                                      <p:cBhvr additive="base">
                                        <p:cTn id="26"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Common constructor bugs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fontScale="92500" lnSpcReduction="20000"/>
          </a:bodyPr>
          <a:lstStyle/>
          <a:p>
            <a:pPr>
              <a:lnSpc>
                <a:spcPct val="90000"/>
              </a:lnSpc>
              <a:buNone/>
            </a:pPr>
            <a:r>
              <a:rPr lang="en-US" altLang="en-US" b="1" dirty="0"/>
              <a:t>Re-declaring fields as local variables  ("shadowing"):</a:t>
            </a:r>
          </a:p>
          <a:p>
            <a:pPr lvl="1">
              <a:lnSpc>
                <a:spcPct val="70000"/>
              </a:lnSpc>
              <a:buNone/>
            </a:pPr>
            <a:endParaRPr lang="en-US" altLang="en-US" sz="800" b="1" dirty="0">
              <a:solidFill>
                <a:srgbClr val="008080"/>
              </a:solidFill>
              <a:latin typeface="Courier New" panose="02070309020205020404" pitchFamily="49" charset="0"/>
            </a:endParaRPr>
          </a:p>
          <a:p>
            <a:pPr lvl="1">
              <a:lnSpc>
                <a:spcPct val="70000"/>
              </a:lnSpc>
              <a:buNone/>
            </a:pPr>
            <a:r>
              <a:rPr lang="en-US" altLang="en-US" b="1" dirty="0">
                <a:latin typeface="Courier New" panose="02070309020205020404" pitchFamily="49" charset="0"/>
              </a:rPr>
              <a:t>    public Point(int </a:t>
            </a:r>
            <a:r>
              <a:rPr lang="en-US" altLang="en-US" b="1" dirty="0" err="1">
                <a:latin typeface="Courier New" panose="02070309020205020404" pitchFamily="49" charset="0"/>
              </a:rPr>
              <a:t>initialX</a:t>
            </a:r>
            <a:r>
              <a:rPr lang="en-US" altLang="en-US" b="1" dirty="0">
                <a:latin typeface="Courier New" panose="02070309020205020404" pitchFamily="49" charset="0"/>
              </a:rPr>
              <a:t>, int </a:t>
            </a:r>
            <a:r>
              <a:rPr lang="en-US" altLang="en-US" b="1" dirty="0" err="1">
                <a:latin typeface="Courier New" panose="02070309020205020404" pitchFamily="49" charset="0"/>
              </a:rPr>
              <a:t>initialY</a:t>
            </a:r>
            <a:r>
              <a:rPr lang="en-US" altLang="en-US" b="1" dirty="0">
                <a:latin typeface="Courier New" panose="02070309020205020404" pitchFamily="49" charset="0"/>
              </a:rPr>
              <a:t>) {</a:t>
            </a:r>
          </a:p>
          <a:p>
            <a:pPr lvl="1">
              <a:lnSpc>
                <a:spcPct val="70000"/>
              </a:lnSpc>
              <a:buNone/>
            </a:pPr>
            <a:r>
              <a:rPr lang="en-US" altLang="en-US" b="1" dirty="0">
                <a:latin typeface="Courier New" panose="02070309020205020404" pitchFamily="49" charset="0"/>
              </a:rPr>
              <a:t>        </a:t>
            </a:r>
            <a:r>
              <a:rPr lang="en-US" altLang="en-US" b="1" dirty="0">
                <a:solidFill>
                  <a:schemeClr val="accent2"/>
                </a:solidFill>
                <a:latin typeface="Courier New" panose="02070309020205020404" pitchFamily="49" charset="0"/>
              </a:rPr>
              <a:t>int </a:t>
            </a:r>
            <a:r>
              <a:rPr lang="en-US" altLang="en-US" b="1" dirty="0">
                <a:latin typeface="Courier New" panose="02070309020205020404" pitchFamily="49" charset="0"/>
              </a:rPr>
              <a:t>x = </a:t>
            </a:r>
            <a:r>
              <a:rPr lang="en-US" altLang="en-US" b="1" dirty="0" err="1">
                <a:latin typeface="Courier New" panose="02070309020205020404" pitchFamily="49" charset="0"/>
              </a:rPr>
              <a:t>initialX</a:t>
            </a:r>
            <a:r>
              <a:rPr lang="en-US" altLang="en-US" b="1" dirty="0">
                <a:latin typeface="Courier New" panose="02070309020205020404" pitchFamily="49" charset="0"/>
              </a:rPr>
              <a:t>;</a:t>
            </a:r>
          </a:p>
          <a:p>
            <a:pPr lvl="1">
              <a:lnSpc>
                <a:spcPct val="70000"/>
              </a:lnSpc>
              <a:buNone/>
            </a:pPr>
            <a:r>
              <a:rPr lang="en-US" altLang="en-US" b="1" dirty="0">
                <a:latin typeface="Courier New" panose="02070309020205020404" pitchFamily="49" charset="0"/>
              </a:rPr>
              <a:t>        </a:t>
            </a:r>
            <a:r>
              <a:rPr lang="en-US" altLang="en-US" b="1" dirty="0">
                <a:solidFill>
                  <a:schemeClr val="accent2"/>
                </a:solidFill>
                <a:latin typeface="Courier New" panose="02070309020205020404" pitchFamily="49" charset="0"/>
              </a:rPr>
              <a:t>int </a:t>
            </a:r>
            <a:r>
              <a:rPr lang="en-US" altLang="en-US" b="1" dirty="0">
                <a:latin typeface="Courier New" panose="02070309020205020404" pitchFamily="49" charset="0"/>
              </a:rPr>
              <a:t>y = </a:t>
            </a:r>
            <a:r>
              <a:rPr lang="en-US" altLang="en-US" b="1" dirty="0" err="1">
                <a:latin typeface="Courier New" panose="02070309020205020404" pitchFamily="49" charset="0"/>
              </a:rPr>
              <a:t>initialY</a:t>
            </a:r>
            <a:r>
              <a:rPr lang="en-US" altLang="en-US" b="1" dirty="0">
                <a:latin typeface="Courier New" panose="02070309020205020404" pitchFamily="49" charset="0"/>
              </a:rPr>
              <a:t>;</a:t>
            </a:r>
          </a:p>
          <a:p>
            <a:pPr lvl="1">
              <a:lnSpc>
                <a:spcPct val="70000"/>
              </a:lnSpc>
              <a:buNone/>
            </a:pPr>
            <a:r>
              <a:rPr lang="en-US" altLang="en-US" b="1" dirty="0">
                <a:latin typeface="Courier New" panose="02070309020205020404" pitchFamily="49" charset="0"/>
              </a:rPr>
              <a:t>    }</a:t>
            </a:r>
          </a:p>
          <a:p>
            <a:pPr lvl="1">
              <a:lnSpc>
                <a:spcPct val="70000"/>
              </a:lnSpc>
              <a:buNone/>
            </a:pPr>
            <a:endParaRPr lang="en-US" altLang="en-US" sz="800" b="1" dirty="0">
              <a:latin typeface="Courier New" panose="02070309020205020404" pitchFamily="49" charset="0"/>
            </a:endParaRPr>
          </a:p>
          <a:p>
            <a:pPr lvl="1">
              <a:lnSpc>
                <a:spcPct val="90000"/>
              </a:lnSpc>
            </a:pPr>
            <a:r>
              <a:rPr lang="en-US" altLang="en-US" b="1" dirty="0"/>
              <a:t>This declares local variables with the same name as the fields, rather than storing values into the fields.  The fields remain 0.</a:t>
            </a:r>
          </a:p>
          <a:p>
            <a:pPr lvl="1">
              <a:lnSpc>
                <a:spcPct val="90000"/>
              </a:lnSpc>
            </a:pPr>
            <a:endParaRPr lang="en-US" altLang="en-US" b="1" dirty="0"/>
          </a:p>
          <a:p>
            <a:pPr lvl="1">
              <a:lnSpc>
                <a:spcPct val="90000"/>
              </a:lnSpc>
            </a:pPr>
            <a:endParaRPr lang="en-US" altLang="en-US" b="1" dirty="0"/>
          </a:p>
          <a:p>
            <a:pPr>
              <a:lnSpc>
                <a:spcPct val="90000"/>
              </a:lnSpc>
              <a:buNone/>
            </a:pPr>
            <a:r>
              <a:rPr lang="en-US" altLang="en-US" b="1" dirty="0"/>
              <a:t>2.  Accidentally giving the constructor a return type:</a:t>
            </a:r>
          </a:p>
          <a:p>
            <a:pPr lvl="1">
              <a:lnSpc>
                <a:spcPct val="70000"/>
              </a:lnSpc>
              <a:buNone/>
            </a:pPr>
            <a:endParaRPr lang="en-US" altLang="en-US" sz="800" b="1" dirty="0">
              <a:solidFill>
                <a:srgbClr val="008080"/>
              </a:solidFill>
              <a:latin typeface="Courier New" panose="02070309020205020404" pitchFamily="49" charset="0"/>
            </a:endParaRPr>
          </a:p>
          <a:p>
            <a:pPr lvl="1">
              <a:lnSpc>
                <a:spcPct val="70000"/>
              </a:lnSpc>
              <a:buNone/>
            </a:pPr>
            <a:r>
              <a:rPr lang="en-US" altLang="en-US" b="1" dirty="0">
                <a:latin typeface="Courier New" panose="02070309020205020404" pitchFamily="49" charset="0"/>
              </a:rPr>
              <a:t>    public </a:t>
            </a:r>
            <a:r>
              <a:rPr lang="en-US" altLang="en-US" b="1" dirty="0">
                <a:solidFill>
                  <a:schemeClr val="accent2"/>
                </a:solidFill>
                <a:latin typeface="Courier New" panose="02070309020205020404" pitchFamily="49" charset="0"/>
              </a:rPr>
              <a:t>void</a:t>
            </a:r>
            <a:r>
              <a:rPr lang="en-US" altLang="en-US" b="1" dirty="0">
                <a:latin typeface="Courier New" panose="02070309020205020404" pitchFamily="49" charset="0"/>
              </a:rPr>
              <a:t> Point(int </a:t>
            </a:r>
            <a:r>
              <a:rPr lang="en-US" altLang="en-US" b="1" dirty="0" err="1">
                <a:latin typeface="Courier New" panose="02070309020205020404" pitchFamily="49" charset="0"/>
              </a:rPr>
              <a:t>initialX</a:t>
            </a:r>
            <a:r>
              <a:rPr lang="en-US" altLang="en-US" b="1" dirty="0">
                <a:latin typeface="Courier New" panose="02070309020205020404" pitchFamily="49" charset="0"/>
              </a:rPr>
              <a:t>, int </a:t>
            </a:r>
            <a:r>
              <a:rPr lang="en-US" altLang="en-US" b="1" dirty="0" err="1">
                <a:latin typeface="Courier New" panose="02070309020205020404" pitchFamily="49" charset="0"/>
              </a:rPr>
              <a:t>initialY</a:t>
            </a:r>
            <a:r>
              <a:rPr lang="en-US" altLang="en-US" b="1" dirty="0">
                <a:latin typeface="Courier New" panose="02070309020205020404" pitchFamily="49" charset="0"/>
              </a:rPr>
              <a:t>) {</a:t>
            </a:r>
          </a:p>
          <a:p>
            <a:pPr lvl="1">
              <a:lnSpc>
                <a:spcPct val="70000"/>
              </a:lnSpc>
              <a:buNone/>
            </a:pPr>
            <a:r>
              <a:rPr lang="en-US" altLang="en-US" b="1" dirty="0">
                <a:latin typeface="Courier New" panose="02070309020205020404" pitchFamily="49" charset="0"/>
              </a:rPr>
              <a:t>        x = </a:t>
            </a:r>
            <a:r>
              <a:rPr lang="en-US" altLang="en-US" b="1" dirty="0" err="1">
                <a:latin typeface="Courier New" panose="02070309020205020404" pitchFamily="49" charset="0"/>
              </a:rPr>
              <a:t>initialX</a:t>
            </a:r>
            <a:r>
              <a:rPr lang="en-US" altLang="en-US" b="1" dirty="0">
                <a:latin typeface="Courier New" panose="02070309020205020404" pitchFamily="49" charset="0"/>
              </a:rPr>
              <a:t>;</a:t>
            </a:r>
          </a:p>
          <a:p>
            <a:pPr lvl="1">
              <a:lnSpc>
                <a:spcPct val="70000"/>
              </a:lnSpc>
              <a:buNone/>
            </a:pPr>
            <a:r>
              <a:rPr lang="en-US" altLang="en-US" b="1" dirty="0">
                <a:latin typeface="Courier New" panose="02070309020205020404" pitchFamily="49" charset="0"/>
              </a:rPr>
              <a:t>        y = </a:t>
            </a:r>
            <a:r>
              <a:rPr lang="en-US" altLang="en-US" b="1" dirty="0" err="1">
                <a:latin typeface="Courier New" panose="02070309020205020404" pitchFamily="49" charset="0"/>
              </a:rPr>
              <a:t>initialY</a:t>
            </a:r>
            <a:r>
              <a:rPr lang="en-US" altLang="en-US" b="1" dirty="0">
                <a:latin typeface="Courier New" panose="02070309020205020404" pitchFamily="49" charset="0"/>
              </a:rPr>
              <a:t>;</a:t>
            </a:r>
          </a:p>
          <a:p>
            <a:pPr lvl="1">
              <a:lnSpc>
                <a:spcPct val="70000"/>
              </a:lnSpc>
              <a:buNone/>
            </a:pPr>
            <a:r>
              <a:rPr lang="en-US" altLang="en-US" b="1" dirty="0">
                <a:latin typeface="Courier New" panose="02070309020205020404" pitchFamily="49" charset="0"/>
              </a:rPr>
              <a:t>    }</a:t>
            </a:r>
          </a:p>
          <a:p>
            <a:pPr lvl="1">
              <a:lnSpc>
                <a:spcPct val="70000"/>
              </a:lnSpc>
              <a:buNone/>
            </a:pPr>
            <a:endParaRPr lang="en-US" altLang="en-US" sz="800" b="1" dirty="0">
              <a:latin typeface="Courier New" panose="02070309020205020404" pitchFamily="49" charset="0"/>
            </a:endParaRPr>
          </a:p>
          <a:p>
            <a:pPr lvl="1">
              <a:lnSpc>
                <a:spcPct val="90000"/>
              </a:lnSpc>
            </a:pPr>
            <a:r>
              <a:rPr lang="en-US" altLang="en-US" b="1" dirty="0"/>
              <a:t>This is actually not a constructor, but a method named </a:t>
            </a:r>
            <a:r>
              <a:rPr lang="en-US" altLang="en-US" b="1" dirty="0">
                <a:latin typeface="Courier New" panose="02070309020205020404" pitchFamily="49" charset="0"/>
              </a:rPr>
              <a:t>Point</a:t>
            </a:r>
            <a:endParaRPr lang="en-US" sz="3200" b="1" i="1" dirty="0">
              <a:solidFill>
                <a:schemeClr val="tx1"/>
              </a:solidFill>
            </a:endParaRP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40</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3772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1000" fill="hold"/>
                                        <p:tgtEl>
                                          <p:spTgt spid="3">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12" end="12"/>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 calcmode="lin" valueType="num">
                                      <p:cBhvr additive="base">
                                        <p:cTn id="4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8" dur="1000" fill="hold"/>
                                        <p:tgtEl>
                                          <p:spTgt spid="3">
                                            <p:txEl>
                                              <p:pRg st="13" end="13"/>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 calcmode="lin" valueType="num">
                                      <p:cBhvr additive="base">
                                        <p:cTn id="51"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2" dur="1000" fill="hold"/>
                                        <p:tgtEl>
                                          <p:spTgt spid="3">
                                            <p:txEl>
                                              <p:pRg st="14" end="14"/>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anim calcmode="lin" valueType="num">
                                      <p:cBhvr additive="base">
                                        <p:cTn id="55"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15" end="15"/>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anim calcmode="lin" valueType="num">
                                      <p:cBhvr additive="base">
                                        <p:cTn id="59" dur="10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0" dur="10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this Keyword</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fontScale="92500"/>
          </a:bodyPr>
          <a:lstStyle/>
          <a:p>
            <a:pPr algn="just"/>
            <a:r>
              <a:rPr lang="en-US" sz="2800" dirty="0"/>
              <a:t>this can be used to refer current class instance variable.</a:t>
            </a:r>
          </a:p>
          <a:p>
            <a:pPr algn="just"/>
            <a:r>
              <a:rPr lang="en-US" sz="2800" dirty="0"/>
              <a:t>this can be used to invoke current class method (implicitly)</a:t>
            </a:r>
          </a:p>
          <a:p>
            <a:pPr algn="just"/>
            <a:r>
              <a:rPr lang="en-US" sz="2800" dirty="0"/>
              <a:t>this() can be used to invoke current class constructor.</a:t>
            </a:r>
          </a:p>
          <a:p>
            <a:pPr algn="just"/>
            <a:r>
              <a:rPr lang="en-US" sz="2800" dirty="0"/>
              <a:t>this can be passed as an argument in the method call.</a:t>
            </a:r>
          </a:p>
          <a:p>
            <a:pPr algn="just"/>
            <a:r>
              <a:rPr lang="en-US" sz="2800" dirty="0"/>
              <a:t>this can be passed as argument in the constructor call.</a:t>
            </a:r>
          </a:p>
          <a:p>
            <a:pPr algn="just"/>
            <a:r>
              <a:rPr lang="en-US" sz="2800" dirty="0"/>
              <a:t>this can be used to return the current class instance from the method.</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41</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19976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this Keyword</a:t>
            </a:r>
            <a:endParaRPr lang="en-IN" b="1" dirty="0"/>
          </a:p>
        </p:txBody>
      </p:sp>
      <p:pic>
        <p:nvPicPr>
          <p:cNvPr id="9" name="Content Placeholder 8">
            <a:extLst>
              <a:ext uri="{FF2B5EF4-FFF2-40B4-BE49-F238E27FC236}">
                <a16:creationId xmlns:a16="http://schemas.microsoft.com/office/drawing/2014/main" id="{6E5D76C2-B2BB-4382-AF95-6D024E79C156}"/>
              </a:ext>
            </a:extLst>
          </p:cNvPr>
          <p:cNvPicPr>
            <a:picLocks noGrp="1" noChangeAspect="1"/>
          </p:cNvPicPr>
          <p:nvPr>
            <p:ph idx="1"/>
          </p:nvPr>
        </p:nvPicPr>
        <p:blipFill>
          <a:blip r:embed="rId3"/>
          <a:stretch>
            <a:fillRect/>
          </a:stretch>
        </p:blipFill>
        <p:spPr>
          <a:xfrm>
            <a:off x="1634667" y="2005639"/>
            <a:ext cx="6212803" cy="2700576"/>
          </a:xfrm>
        </p:spPr>
      </p:pic>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42</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4"/>
          <a:stretch>
            <a:fillRect/>
          </a:stretch>
        </p:blipFill>
        <p:spPr>
          <a:xfrm>
            <a:off x="8048469" y="111538"/>
            <a:ext cx="984964" cy="988262"/>
          </a:xfrm>
          <a:prstGeom prst="rect">
            <a:avLst/>
          </a:prstGeom>
        </p:spPr>
      </p:pic>
    </p:spTree>
    <p:extLst>
      <p:ext uri="{BB962C8B-B14F-4D97-AF65-F5344CB8AC3E}">
        <p14:creationId xmlns:p14="http://schemas.microsoft.com/office/powerpoint/2010/main" val="49157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this Keyword</a:t>
            </a:r>
            <a:endParaRPr lang="en-IN" b="1" dirty="0"/>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43</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pic>
        <p:nvPicPr>
          <p:cNvPr id="11" name="Content Placeholder 10">
            <a:extLst>
              <a:ext uri="{FF2B5EF4-FFF2-40B4-BE49-F238E27FC236}">
                <a16:creationId xmlns:a16="http://schemas.microsoft.com/office/drawing/2014/main" id="{040034F5-750D-4944-B80E-E872EE5A0DAE}"/>
              </a:ext>
            </a:extLst>
          </p:cNvPr>
          <p:cNvPicPr>
            <a:picLocks noGrp="1" noChangeAspect="1"/>
          </p:cNvPicPr>
          <p:nvPr>
            <p:ph idx="1"/>
          </p:nvPr>
        </p:nvPicPr>
        <p:blipFill>
          <a:blip r:embed="rId4"/>
          <a:stretch>
            <a:fillRect/>
          </a:stretch>
        </p:blipFill>
        <p:spPr>
          <a:xfrm>
            <a:off x="820133" y="1263192"/>
            <a:ext cx="8012782" cy="4835950"/>
          </a:xfrm>
        </p:spPr>
      </p:pic>
    </p:spTree>
    <p:extLst>
      <p:ext uri="{BB962C8B-B14F-4D97-AF65-F5344CB8AC3E}">
        <p14:creationId xmlns:p14="http://schemas.microsoft.com/office/powerpoint/2010/main" val="208748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Overloading Methods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fontScale="92500"/>
          </a:bodyPr>
          <a:lstStyle/>
          <a:p>
            <a:pPr algn="just"/>
            <a:r>
              <a:rPr lang="en-US" sz="2800" dirty="0"/>
              <a:t>In Java it is possible to define two or more methods within the same class that share the same name, as long as their parameter declarations are different. </a:t>
            </a:r>
          </a:p>
          <a:p>
            <a:pPr algn="just"/>
            <a:r>
              <a:rPr lang="en-US" sz="2800" dirty="0"/>
              <a:t>When this is the case, the methods are said to be overloaded, and the process is referred to as method overloading. </a:t>
            </a:r>
          </a:p>
          <a:p>
            <a:pPr algn="just"/>
            <a:r>
              <a:rPr lang="en-US" sz="2800" dirty="0"/>
              <a:t>Method overloading is one of the ways that Java implements polymorphism.</a:t>
            </a:r>
          </a:p>
          <a:p>
            <a:pPr algn="just"/>
            <a:r>
              <a:rPr lang="en-US" sz="2800" dirty="0"/>
              <a:t>When an overloaded method is invoked, Java uses the type and/or number of arguments as its guide to determine which version of the overloaded method to actually call.</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44</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56664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Overloading Methods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Overloaded methods must differ in the type and/or number of their parameters.</a:t>
            </a:r>
          </a:p>
          <a:p>
            <a:pPr algn="just"/>
            <a:r>
              <a:rPr lang="en-US" sz="2800" dirty="0"/>
              <a:t>While overloaded methods may have different return types, the return type alone is insufficient to distinguish two versions of a method.</a:t>
            </a:r>
          </a:p>
          <a:p>
            <a:pPr algn="just"/>
            <a:r>
              <a:rPr lang="en-US" sz="2800" dirty="0"/>
              <a:t>When Java encounters a call to an overloaded method, it simply executes the version of the method whose parameters match the arguments used in the call.</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45</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46028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Overloading Constructors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In addition to overloading methods, we can also overload constructors in java. </a:t>
            </a:r>
          </a:p>
          <a:p>
            <a:pPr algn="just"/>
            <a:r>
              <a:rPr lang="en-US" sz="2800" dirty="0"/>
              <a:t>Overloaded constructor is called based upon the parameters specified when new is executed.</a:t>
            </a:r>
          </a:p>
          <a:p>
            <a:pPr algn="just"/>
            <a:r>
              <a:rPr lang="en-US" sz="2800" dirty="0"/>
              <a:t>Sometimes there is a need of initializing an object in different ways.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46</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74615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Using Objects as Parameters</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63192"/>
            <a:ext cx="8050491" cy="5070429"/>
          </a:xfrm>
        </p:spPr>
        <p:txBody>
          <a:bodyPr>
            <a:normAutofit/>
          </a:bodyPr>
          <a:lstStyle/>
          <a:p>
            <a:pPr algn="just"/>
            <a:r>
              <a:rPr lang="en-US" sz="2800" dirty="0"/>
              <a:t>So far, we have only been using simple types as parameters to methods. However, it is both correct and common to pass objects to methods.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47</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55483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Access Control</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lnSpcReduction="10000"/>
          </a:bodyPr>
          <a:lstStyle/>
          <a:p>
            <a:pPr algn="just"/>
            <a:r>
              <a:rPr lang="en-US" sz="2800" dirty="0"/>
              <a:t>Encapsulation links data with the code that manipulates it. </a:t>
            </a:r>
          </a:p>
          <a:p>
            <a:pPr algn="just"/>
            <a:r>
              <a:rPr lang="en-US" sz="2800" dirty="0"/>
              <a:t>However, encapsulation provides another very important attribute: access control.</a:t>
            </a:r>
          </a:p>
          <a:p>
            <a:pPr algn="just"/>
            <a:r>
              <a:rPr lang="en-US" sz="2800" dirty="0"/>
              <a:t>Through encapsulation, you can control what parts of a program can access the members of a class. </a:t>
            </a:r>
          </a:p>
          <a:p>
            <a:pPr algn="just"/>
            <a:r>
              <a:rPr lang="en-US" sz="2800" dirty="0"/>
              <a:t>By controlling access, you can prevent misuse.</a:t>
            </a:r>
          </a:p>
          <a:p>
            <a:pPr algn="just"/>
            <a:r>
              <a:rPr lang="en-US" sz="2800" dirty="0"/>
              <a:t>For example, allowing access to data only through a well-defined set of methods, you can prevent the misuse of that data.</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48</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419257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Access Control</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public</a:t>
            </a:r>
          </a:p>
          <a:p>
            <a:pPr algn="just"/>
            <a:r>
              <a:rPr lang="en-US" sz="2800" dirty="0"/>
              <a:t>private</a:t>
            </a:r>
          </a:p>
          <a:p>
            <a:pPr algn="just"/>
            <a:r>
              <a:rPr lang="en-US" sz="2800" dirty="0"/>
              <a:t>protected</a:t>
            </a:r>
          </a:p>
          <a:p>
            <a:pPr algn="just"/>
            <a:r>
              <a:rPr lang="en-US" sz="2800" dirty="0"/>
              <a:t>default</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49</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187808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static</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There will be times when you will want to define a class member that will be used independently of any object of that class.</a:t>
            </a:r>
          </a:p>
          <a:p>
            <a:pPr algn="just"/>
            <a:r>
              <a:rPr lang="en-US" sz="2800" dirty="0"/>
              <a:t>Normally, a class member must be accessed only in conjunction with an object of its class.</a:t>
            </a:r>
          </a:p>
          <a:p>
            <a:pPr algn="just"/>
            <a:r>
              <a:rPr lang="en-US" sz="2800" dirty="0"/>
              <a:t>However, it is possible to create a member that can be used by itself, without reference to a specific instance.</a:t>
            </a:r>
          </a:p>
          <a:p>
            <a:pPr algn="just"/>
            <a:r>
              <a:rPr lang="en-US" sz="2800" dirty="0"/>
              <a:t>This type of member is known as “static” member of the class.</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50</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259655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42E0-0B82-4E25-8724-86E47046775B}"/>
              </a:ext>
            </a:extLst>
          </p:cNvPr>
          <p:cNvSpPr>
            <a:spLocks noGrp="1"/>
          </p:cNvSpPr>
          <p:nvPr>
            <p:ph type="title"/>
          </p:nvPr>
        </p:nvSpPr>
        <p:spPr>
          <a:xfrm>
            <a:off x="716438" y="261593"/>
            <a:ext cx="7220932" cy="822489"/>
          </a:xfrm>
        </p:spPr>
        <p:txBody>
          <a:bodyPr/>
          <a:lstStyle/>
          <a:p>
            <a:r>
              <a:rPr lang="en-US" b="1" dirty="0"/>
              <a:t>static</a:t>
            </a:r>
            <a:endParaRPr lang="en-IN" b="1" dirty="0"/>
          </a:p>
        </p:txBody>
      </p:sp>
      <p:sp>
        <p:nvSpPr>
          <p:cNvPr id="3" name="Content Placeholder 2">
            <a:extLst>
              <a:ext uri="{FF2B5EF4-FFF2-40B4-BE49-F238E27FC236}">
                <a16:creationId xmlns:a16="http://schemas.microsoft.com/office/drawing/2014/main" id="{277B1846-B1C1-4AFE-B774-14527E3E5981}"/>
              </a:ext>
            </a:extLst>
          </p:cNvPr>
          <p:cNvSpPr>
            <a:spLocks noGrp="1"/>
          </p:cNvSpPr>
          <p:nvPr>
            <p:ph idx="1"/>
          </p:nvPr>
        </p:nvSpPr>
        <p:spPr>
          <a:xfrm>
            <a:off x="716437" y="1272619"/>
            <a:ext cx="8050491" cy="5070429"/>
          </a:xfrm>
        </p:spPr>
        <p:txBody>
          <a:bodyPr>
            <a:normAutofit/>
          </a:bodyPr>
          <a:lstStyle/>
          <a:p>
            <a:pPr algn="just"/>
            <a:r>
              <a:rPr lang="en-US" sz="2800" dirty="0"/>
              <a:t>Instance variables declared as static are, essentially, global variables.</a:t>
            </a:r>
          </a:p>
          <a:p>
            <a:pPr algn="just"/>
            <a:r>
              <a:rPr lang="en-US" sz="2800" dirty="0"/>
              <a:t>Methods declared as static have several restrictions:</a:t>
            </a:r>
          </a:p>
          <a:p>
            <a:pPr lvl="1" algn="just"/>
            <a:r>
              <a:rPr lang="en-US" sz="2800" dirty="0"/>
              <a:t>They can only directly call other static methods.</a:t>
            </a:r>
          </a:p>
          <a:p>
            <a:pPr lvl="1" algn="just"/>
            <a:r>
              <a:rPr lang="en-US" sz="2800" dirty="0"/>
              <a:t>They can only directly access static data.</a:t>
            </a:r>
          </a:p>
          <a:p>
            <a:pPr lvl="1" algn="just"/>
            <a:r>
              <a:rPr lang="en-US" sz="2800" dirty="0"/>
              <a:t>They cannot refer to this in any way.</a:t>
            </a:r>
          </a:p>
        </p:txBody>
      </p:sp>
      <p:sp>
        <p:nvSpPr>
          <p:cNvPr id="4" name="Date Placeholder 3">
            <a:extLst>
              <a:ext uri="{FF2B5EF4-FFF2-40B4-BE49-F238E27FC236}">
                <a16:creationId xmlns:a16="http://schemas.microsoft.com/office/drawing/2014/main" id="{1B725EC0-13A1-4CA4-B50A-5381B2CDE0A3}"/>
              </a:ext>
            </a:extLst>
          </p:cNvPr>
          <p:cNvSpPr>
            <a:spLocks noGrp="1"/>
          </p:cNvSpPr>
          <p:nvPr>
            <p:ph type="dt" sz="half" idx="10"/>
          </p:nvPr>
        </p:nvSpPr>
        <p:spPr/>
        <p:txBody>
          <a:bodyPr/>
          <a:lstStyle/>
          <a:p>
            <a:fld id="{CA331903-BC60-4BFE-B590-C8C17F86D33E}" type="datetime1">
              <a:rPr lang="en-US" smtClean="0"/>
              <a:t>12/14/2019</a:t>
            </a:fld>
            <a:endParaRPr lang="en-US" dirty="0"/>
          </a:p>
        </p:txBody>
      </p:sp>
      <p:sp>
        <p:nvSpPr>
          <p:cNvPr id="5" name="Footer Placeholder 4">
            <a:extLst>
              <a:ext uri="{FF2B5EF4-FFF2-40B4-BE49-F238E27FC236}">
                <a16:creationId xmlns:a16="http://schemas.microsoft.com/office/drawing/2014/main" id="{E89CC1AA-60DC-465C-AED8-CD606BFF9B51}"/>
              </a:ext>
            </a:extLst>
          </p:cNvPr>
          <p:cNvSpPr>
            <a:spLocks noGrp="1"/>
          </p:cNvSpPr>
          <p:nvPr>
            <p:ph type="ftr" sz="quarter" idx="11"/>
          </p:nvPr>
        </p:nvSpPr>
        <p:spPr/>
        <p:txBody>
          <a:bodyPr/>
          <a:lstStyle/>
          <a:p>
            <a:r>
              <a:rPr lang="en-US"/>
              <a:t>K. Ravi Chythanya</a:t>
            </a:r>
            <a:endParaRPr lang="en-US" dirty="0"/>
          </a:p>
        </p:txBody>
      </p:sp>
      <p:sp>
        <p:nvSpPr>
          <p:cNvPr id="6" name="Slide Number Placeholder 5">
            <a:extLst>
              <a:ext uri="{FF2B5EF4-FFF2-40B4-BE49-F238E27FC236}">
                <a16:creationId xmlns:a16="http://schemas.microsoft.com/office/drawing/2014/main" id="{7643D807-697A-4EBC-B35B-A87B141FE704}"/>
              </a:ext>
            </a:extLst>
          </p:cNvPr>
          <p:cNvSpPr>
            <a:spLocks noGrp="1"/>
          </p:cNvSpPr>
          <p:nvPr>
            <p:ph type="sldNum" sz="quarter" idx="12"/>
          </p:nvPr>
        </p:nvSpPr>
        <p:spPr/>
        <p:txBody>
          <a:bodyPr/>
          <a:lstStyle/>
          <a:p>
            <a:fld id="{69E57DC2-970A-4B3E-BB1C-7A09969E49DF}" type="slidenum">
              <a:rPr lang="en-US" smtClean="0"/>
              <a:t>51</a:t>
            </a:fld>
            <a:endParaRPr lang="en-US" dirty="0"/>
          </a:p>
        </p:txBody>
      </p:sp>
      <p:pic>
        <p:nvPicPr>
          <p:cNvPr id="8" name="Picture 7">
            <a:extLst>
              <a:ext uri="{FF2B5EF4-FFF2-40B4-BE49-F238E27FC236}">
                <a16:creationId xmlns:a16="http://schemas.microsoft.com/office/drawing/2014/main" id="{866E48DD-B83D-4B08-8256-4DD9E9DE6629}"/>
              </a:ext>
            </a:extLst>
          </p:cNvPr>
          <p:cNvPicPr>
            <a:picLocks noChangeAspect="1"/>
          </p:cNvPicPr>
          <p:nvPr/>
        </p:nvPicPr>
        <p:blipFill>
          <a:blip r:embed="rId3"/>
          <a:stretch>
            <a:fillRect/>
          </a:stretch>
        </p:blipFill>
        <p:spPr>
          <a:xfrm>
            <a:off x="8048469" y="111538"/>
            <a:ext cx="984964" cy="988262"/>
          </a:xfrm>
          <a:prstGeom prst="rect">
            <a:avLst/>
          </a:prstGeom>
        </p:spPr>
      </p:pic>
    </p:spTree>
    <p:extLst>
      <p:ext uri="{BB962C8B-B14F-4D97-AF65-F5344CB8AC3E}">
        <p14:creationId xmlns:p14="http://schemas.microsoft.com/office/powerpoint/2010/main" val="332677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TM10001105[[fn=Crop]]</Template>
  <TotalTime>2904</TotalTime>
  <Words>2232</Words>
  <Application>Microsoft Office PowerPoint</Application>
  <PresentationFormat>On-screen Show (4:3)</PresentationFormat>
  <Paragraphs>435</Paragraphs>
  <Slides>51</Slides>
  <Notes>51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Calibri</vt:lpstr>
      <vt:lpstr>Courier New</vt:lpstr>
      <vt:lpstr>Franklin Gothic Book</vt:lpstr>
      <vt:lpstr>Times New Roman</vt:lpstr>
      <vt:lpstr>Verdana</vt:lpstr>
      <vt:lpstr>Wingdings</vt:lpstr>
      <vt:lpstr>Wingdings 2</vt:lpstr>
      <vt:lpstr>Crop</vt:lpstr>
      <vt:lpstr>object-oriented programming</vt:lpstr>
      <vt:lpstr>BEFORE OBJECT-ORIENTED</vt:lpstr>
      <vt:lpstr>C LANGUAGE</vt:lpstr>
      <vt:lpstr>Contents</vt:lpstr>
      <vt:lpstr>Object-Oriented Thinking</vt:lpstr>
      <vt:lpstr>Agents and Communities</vt:lpstr>
      <vt:lpstr>Messages and Methods</vt:lpstr>
      <vt:lpstr>Responsibilities</vt:lpstr>
      <vt:lpstr>Classes and Instances</vt:lpstr>
      <vt:lpstr>Class Hierarchies - Inheritance</vt:lpstr>
      <vt:lpstr>Class Hierarchies - Inheritance</vt:lpstr>
      <vt:lpstr>Object-Oriented Principles</vt:lpstr>
      <vt:lpstr>Abstraction</vt:lpstr>
      <vt:lpstr>Encapsulation</vt:lpstr>
      <vt:lpstr>Encapsulation</vt:lpstr>
      <vt:lpstr>Inheritance</vt:lpstr>
      <vt:lpstr>Inheritance</vt:lpstr>
      <vt:lpstr>Polymorphism</vt:lpstr>
      <vt:lpstr>Message Passing</vt:lpstr>
      <vt:lpstr>Sample Java Program</vt:lpstr>
      <vt:lpstr>Compiling and Executing</vt:lpstr>
      <vt:lpstr>Java Buzz Words</vt:lpstr>
      <vt:lpstr>Data Types</vt:lpstr>
      <vt:lpstr>Primitive Data Types</vt:lpstr>
      <vt:lpstr>Integer</vt:lpstr>
      <vt:lpstr>Floating-Point Numbers</vt:lpstr>
      <vt:lpstr>Integer Literals</vt:lpstr>
      <vt:lpstr>Integer Literals</vt:lpstr>
      <vt:lpstr>Floating-Point Literals</vt:lpstr>
      <vt:lpstr>Escape Sequences</vt:lpstr>
      <vt:lpstr>Variables</vt:lpstr>
      <vt:lpstr>Type Conversion and Casting</vt:lpstr>
      <vt:lpstr>Arrays</vt:lpstr>
      <vt:lpstr>Control Statements</vt:lpstr>
      <vt:lpstr>Conditional Statements</vt:lpstr>
      <vt:lpstr>Looping Statements</vt:lpstr>
      <vt:lpstr>Introducing Classes</vt:lpstr>
      <vt:lpstr>Constructors</vt:lpstr>
      <vt:lpstr>Parameterized Constructors</vt:lpstr>
      <vt:lpstr>Common constructor bugs</vt:lpstr>
      <vt:lpstr>this Keyword</vt:lpstr>
      <vt:lpstr>this Keyword</vt:lpstr>
      <vt:lpstr>this Keyword</vt:lpstr>
      <vt:lpstr>Overloading Methods</vt:lpstr>
      <vt:lpstr>Overloading Methods</vt:lpstr>
      <vt:lpstr>Overloading Constructors</vt:lpstr>
      <vt:lpstr>Using Objects as Parameters</vt:lpstr>
      <vt:lpstr>Access Control</vt:lpstr>
      <vt:lpstr>Access Control</vt:lpstr>
      <vt:lpstr>static</vt:lpstr>
      <vt:lpstr>static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object-oriented programming</dc:title>
  <dc:creator>Kanegonda Ravi Chythanya</dc:creator>
  <cp:lastModifiedBy>Kanegonda Ravi Chythanya</cp:lastModifiedBy>
  <cp:revision>50</cp:revision>
  <dcterms:created xsi:type="dcterms:W3CDTF">2019-12-02T16:40:17Z</dcterms:created>
  <dcterms:modified xsi:type="dcterms:W3CDTF">2019-12-14T09:24:59Z</dcterms:modified>
</cp:coreProperties>
</file>