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1"/>
  </p:notesMasterIdLst>
  <p:sldIdLst>
    <p:sldId id="256" r:id="rId2"/>
    <p:sldId id="257" r:id="rId3"/>
    <p:sldId id="258" r:id="rId4"/>
    <p:sldId id="259" r:id="rId5"/>
    <p:sldId id="270" r:id="rId6"/>
    <p:sldId id="271" r:id="rId7"/>
    <p:sldId id="261" r:id="rId8"/>
    <p:sldId id="262" r:id="rId9"/>
    <p:sldId id="272" r:id="rId10"/>
    <p:sldId id="273" r:id="rId11"/>
    <p:sldId id="263" r:id="rId12"/>
    <p:sldId id="264" r:id="rId13"/>
    <p:sldId id="265" r:id="rId14"/>
    <p:sldId id="266" r:id="rId15"/>
    <p:sldId id="267" r:id="rId16"/>
    <p:sldId id="275" r:id="rId17"/>
    <p:sldId id="268" r:id="rId18"/>
    <p:sldId id="269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98" r:id="rId32"/>
    <p:sldId id="299" r:id="rId33"/>
    <p:sldId id="287" r:id="rId34"/>
    <p:sldId id="288" r:id="rId35"/>
    <p:sldId id="289" r:id="rId36"/>
    <p:sldId id="290" r:id="rId37"/>
    <p:sldId id="293" r:id="rId38"/>
    <p:sldId id="294" r:id="rId39"/>
    <p:sldId id="295" r:id="rId40"/>
    <p:sldId id="296" r:id="rId41"/>
    <p:sldId id="297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996600"/>
    <a:srgbClr val="FF9900"/>
    <a:srgbClr val="663300"/>
    <a:srgbClr val="894400"/>
    <a:srgbClr val="A45100"/>
    <a:srgbClr val="B75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2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9795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045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314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7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106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97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4712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794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837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1671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4552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9113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0722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3049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7282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571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7378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255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009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5147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6999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821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3080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4454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5926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7165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EFEA5885-2E25-4848-A0C8-B2736280877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4237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EFEA5885-2E25-4848-A0C8-B2736280877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3319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EFEA5885-2E25-4848-A0C8-B2736280877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0002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EFEA5885-2E25-4848-A0C8-B2736280877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5466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EFEA5885-2E25-4848-A0C8-B2736280877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15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EFEA5885-2E25-4848-A0C8-B2736280877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9956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EFEA5885-2E25-4848-A0C8-B2736280877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8713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EFEA5885-2E25-4848-A0C8-B2736280877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6743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EFEA5885-2E25-4848-A0C8-B2736280877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59133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EFEA5885-2E25-4848-A0C8-B2736280877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0011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EFEA5885-2E25-4848-A0C8-B2736280877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280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EFEA5885-2E25-4848-A0C8-B2736280877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7406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EFEA5885-2E25-4848-A0C8-B2736280877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26606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EFEA5885-2E25-4848-A0C8-B2736280877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5032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EFEA5885-2E25-4848-A0C8-B2736280877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09467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EFEA5885-2E25-4848-A0C8-B2736280877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70052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12965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61026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13194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3123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81574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83023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31007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53525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9564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07359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83393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54041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32651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98220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2453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89699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8696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85080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81405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9391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69219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55517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2023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175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90163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82513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24603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7BACA26-5DCF-4570-BD8A-D4D40FB64682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954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8" name="Group 6"/>
          <p:cNvGrpSpPr>
            <a:grpSpLocks/>
          </p:cNvGrpSpPr>
          <p:nvPr/>
        </p:nvGrpSpPr>
        <p:grpSpPr bwMode="auto">
          <a:xfrm>
            <a:off x="457200" y="2363788"/>
            <a:ext cx="8153400" cy="1600200"/>
            <a:chOff x="288" y="1489"/>
            <a:chExt cx="5136" cy="1008"/>
          </a:xfrm>
        </p:grpSpPr>
        <p:sp>
          <p:nvSpPr>
            <p:cNvPr id="3074" name="Arc 2"/>
            <p:cNvSpPr>
              <a:spLocks/>
            </p:cNvSpPr>
            <p:nvPr/>
          </p:nvSpPr>
          <p:spPr bwMode="invGray">
            <a:xfrm>
              <a:off x="3595" y="1489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5" name="Arc 3"/>
            <p:cNvSpPr>
              <a:spLocks/>
            </p:cNvSpPr>
            <p:nvPr/>
          </p:nvSpPr>
          <p:spPr bwMode="invGray">
            <a:xfrm>
              <a:off x="3548" y="1593"/>
              <a:ext cx="1831" cy="800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6" name="Arc 4"/>
            <p:cNvSpPr>
              <a:spLocks/>
            </p:cNvSpPr>
            <p:nvPr/>
          </p:nvSpPr>
          <p:spPr bwMode="invGray">
            <a:xfrm>
              <a:off x="3521" y="1732"/>
              <a:ext cx="1830" cy="522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7" name="AutoShape 5"/>
            <p:cNvSpPr>
              <a:spLocks noChangeArrowheads="1"/>
            </p:cNvSpPr>
            <p:nvPr/>
          </p:nvSpPr>
          <p:spPr bwMode="invGray">
            <a:xfrm>
              <a:off x="288" y="1940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7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47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0EFFBE6-99FB-4C61-BEFD-F5B41033825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46BB23-FB80-4B29-87A1-44CB723E35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6930855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B0CEA0-51F3-44A0-BB74-FA795AB5A9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7050621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481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8481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EF1357-4FFB-4666-B5BA-DEAE9E1D1D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1921393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9B6989-FABC-4226-92F6-7E3BF2ED4B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8198668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EFB868-290A-4380-ACD3-0929F788D9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6643757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A6B786-994B-4E36-BE6C-CB8A53AA48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9954816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4833B4-F5C0-4B21-B544-17B6157A11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0302685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261766-47D9-426E-B4A0-6545B40D62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895916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DA73E-A346-4DCF-B85B-3BFF395173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5675976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0"/>
            <a:ext cx="196215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0"/>
            <a:ext cx="573405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62FA0F-7447-47A6-8B55-965BB1A58B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0646283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0" name="Group 6"/>
          <p:cNvGrpSpPr>
            <a:grpSpLocks/>
          </p:cNvGrpSpPr>
          <p:nvPr/>
        </p:nvGrpSpPr>
        <p:grpSpPr bwMode="auto">
          <a:xfrm>
            <a:off x="457200" y="992188"/>
            <a:ext cx="8153400" cy="1600200"/>
            <a:chOff x="288" y="625"/>
            <a:chExt cx="5136" cy="1008"/>
          </a:xfrm>
        </p:grpSpPr>
        <p:sp>
          <p:nvSpPr>
            <p:cNvPr id="1026" name="Arc 2"/>
            <p:cNvSpPr>
              <a:spLocks/>
            </p:cNvSpPr>
            <p:nvPr/>
          </p:nvSpPr>
          <p:spPr bwMode="invGray">
            <a:xfrm>
              <a:off x="3595" y="625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" name="Arc 3"/>
            <p:cNvSpPr>
              <a:spLocks/>
            </p:cNvSpPr>
            <p:nvPr/>
          </p:nvSpPr>
          <p:spPr bwMode="invGray">
            <a:xfrm>
              <a:off x="3548" y="729"/>
              <a:ext cx="1831" cy="800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8" name="Arc 4"/>
            <p:cNvSpPr>
              <a:spLocks/>
            </p:cNvSpPr>
            <p:nvPr/>
          </p:nvSpPr>
          <p:spPr bwMode="invGray">
            <a:xfrm>
              <a:off x="3521" y="868"/>
              <a:ext cx="1830" cy="522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" name="AutoShape 5"/>
            <p:cNvSpPr>
              <a:spLocks noChangeArrowheads="1"/>
            </p:cNvSpPr>
            <p:nvPr/>
          </p:nvSpPr>
          <p:spPr bwMode="invGray">
            <a:xfrm>
              <a:off x="288" y="1076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8486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fld id="{FA33F245-8E7B-4CDC-B3D4-57C0519D075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random/>
  </p:transition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/>
        </a:defRPr>
      </a:lvl5pPr>
      <a:lvl6pPr marL="457200"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/>
        </a:defRPr>
      </a:lvl6pPr>
      <a:lvl7pPr marL="914400"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/>
        </a:defRPr>
      </a:lvl7pPr>
      <a:lvl8pPr marL="1371600"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/>
        </a:defRPr>
      </a:lvl8pPr>
      <a:lvl9pPr marL="1828800"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5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7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8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tmlhelp.com/reference/css/properties.html" TargetMode="Externa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838200"/>
            <a:ext cx="7772400" cy="1143000"/>
          </a:xfrm>
        </p:spPr>
        <p:txBody>
          <a:bodyPr/>
          <a:lstStyle/>
          <a:p>
            <a:r>
              <a:rPr lang="en-US" altLang="en-US"/>
              <a:t>Basic HTML tags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Structural Tags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924800" cy="4800600"/>
          </a:xfrm>
        </p:spPr>
        <p:txBody>
          <a:bodyPr/>
          <a:lstStyle/>
          <a:p>
            <a:pPr marL="285750" indent="-279400">
              <a:buFontTx/>
              <a:buNone/>
            </a:pPr>
            <a:r>
              <a:rPr lang="en-US" altLang="en-US" sz="1800"/>
              <a:t>&lt;HTML&gt;</a:t>
            </a:r>
          </a:p>
          <a:p>
            <a:pPr marL="285750" indent="-279400">
              <a:buFontTx/>
              <a:buNone/>
            </a:pPr>
            <a:r>
              <a:rPr lang="en-US" altLang="en-US" sz="1800"/>
              <a:t>     These tags enclose the entire Web page document.</a:t>
            </a:r>
          </a:p>
          <a:p>
            <a:pPr marL="285750" indent="-279400">
              <a:buFontTx/>
              <a:buNone/>
            </a:pPr>
            <a:r>
              <a:rPr lang="en-US" altLang="en-US" sz="1800"/>
              <a:t>&lt;/HTML&gt;</a:t>
            </a:r>
          </a:p>
          <a:p>
            <a:pPr marL="285750" indent="-279400">
              <a:buFontTx/>
              <a:buNone/>
            </a:pPr>
            <a:endParaRPr lang="en-US" altLang="en-US" sz="1800"/>
          </a:p>
          <a:p>
            <a:pPr marL="285750" indent="-279400">
              <a:buFontTx/>
              <a:buNone/>
            </a:pPr>
            <a:r>
              <a:rPr lang="en-US" altLang="en-US" sz="1800"/>
              <a:t>&lt;HEAD&gt;</a:t>
            </a:r>
          </a:p>
          <a:p>
            <a:pPr marL="285750" indent="-279400">
              <a:buFontTx/>
              <a:buNone/>
            </a:pPr>
            <a:r>
              <a:rPr lang="en-US" altLang="en-US" sz="1800"/>
              <a:t>    These tags enclose the Head part of the document</a:t>
            </a:r>
          </a:p>
          <a:p>
            <a:pPr marL="285750" indent="-279400">
              <a:buFontTx/>
              <a:buNone/>
            </a:pPr>
            <a:r>
              <a:rPr lang="en-US" altLang="en-US" sz="1800"/>
              <a:t>&lt;/HEAD&gt;</a:t>
            </a:r>
          </a:p>
          <a:p>
            <a:pPr marL="285750" indent="-279400">
              <a:buFontTx/>
              <a:buNone/>
            </a:pPr>
            <a:endParaRPr lang="en-US" altLang="en-US" sz="1800"/>
          </a:p>
          <a:p>
            <a:pPr marL="285750" indent="-279400">
              <a:buFontTx/>
              <a:buNone/>
            </a:pPr>
            <a:r>
              <a:rPr lang="en-US" altLang="en-US" sz="1800"/>
              <a:t>&lt;TITLE&gt;</a:t>
            </a:r>
            <a:br>
              <a:rPr lang="en-US" altLang="en-US" sz="1800"/>
            </a:br>
            <a:r>
              <a:rPr lang="en-US" altLang="en-US" sz="1800"/>
              <a:t>These tags enclose the title of the document.  This text appears in the title bar in the browser and on the bookmark list if someone bookmarks your web page.</a:t>
            </a:r>
          </a:p>
          <a:p>
            <a:pPr marL="285750" indent="-279400">
              <a:buFontTx/>
              <a:buNone/>
            </a:pPr>
            <a:r>
              <a:rPr lang="en-US" altLang="en-US" sz="1800"/>
              <a:t>&lt;/TITLE&gt;</a:t>
            </a:r>
            <a:endParaRPr lang="en-US" altLang="en-US" sz="1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Sample Structure of a Web Site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438400"/>
            <a:ext cx="7848600" cy="3581400"/>
          </a:xfrm>
        </p:spPr>
        <p:txBody>
          <a:bodyPr/>
          <a:lstStyle/>
          <a:p>
            <a:pPr marL="0" indent="0">
              <a:buFontTx/>
              <a:buNone/>
              <a:tabLst>
                <a:tab pos="457200" algn="l"/>
              </a:tabLst>
            </a:pPr>
            <a:r>
              <a:rPr lang="en-US" altLang="en-US"/>
              <a:t>&lt;HTML&gt;</a:t>
            </a:r>
          </a:p>
          <a:p>
            <a:pPr marL="0" indent="0">
              <a:buFontTx/>
              <a:buNone/>
              <a:tabLst>
                <a:tab pos="457200" algn="l"/>
              </a:tabLst>
            </a:pPr>
            <a:r>
              <a:rPr lang="en-US" altLang="en-US"/>
              <a:t>	&lt;HEAD&gt;</a:t>
            </a:r>
          </a:p>
          <a:p>
            <a:pPr marL="0" indent="0">
              <a:buFontTx/>
              <a:buNone/>
              <a:tabLst>
                <a:tab pos="457200" algn="l"/>
              </a:tabLst>
            </a:pPr>
            <a:r>
              <a:rPr lang="en-US" altLang="en-US"/>
              <a:t>		&lt;TITLE&gt; John Q. Public's Web Page &lt;/TITLE&gt;</a:t>
            </a:r>
          </a:p>
          <a:p>
            <a:pPr marL="0" indent="0">
              <a:buFontTx/>
              <a:buNone/>
              <a:tabLst>
                <a:tab pos="457200" algn="l"/>
              </a:tabLst>
            </a:pPr>
            <a:r>
              <a:rPr lang="en-US" altLang="en-US"/>
              <a:t>	&lt;/HEAD&gt;</a:t>
            </a:r>
          </a:p>
          <a:p>
            <a:pPr marL="0" indent="0">
              <a:buFontTx/>
              <a:buNone/>
              <a:tabLst>
                <a:tab pos="457200" algn="l"/>
              </a:tabLst>
            </a:pPr>
            <a:endParaRPr lang="en-US" altLang="en-US"/>
          </a:p>
          <a:p>
            <a:pPr marL="0" indent="0">
              <a:buFontTx/>
              <a:buNone/>
              <a:tabLst>
                <a:tab pos="457200" algn="l"/>
              </a:tabLst>
            </a:pPr>
            <a:r>
              <a:rPr lang="en-US" altLang="en-US"/>
              <a:t>	&lt;BODY&gt;</a:t>
            </a:r>
          </a:p>
          <a:p>
            <a:pPr marL="0" indent="0">
              <a:buFontTx/>
              <a:buNone/>
              <a:tabLst>
                <a:tab pos="457200" algn="l"/>
              </a:tabLst>
            </a:pPr>
            <a:r>
              <a:rPr lang="en-US" altLang="en-US"/>
              <a:t>		This is John Public's Webpage!</a:t>
            </a:r>
          </a:p>
          <a:p>
            <a:pPr marL="0" indent="0">
              <a:buFontTx/>
              <a:buNone/>
              <a:tabLst>
                <a:tab pos="457200" algn="l"/>
              </a:tabLst>
            </a:pPr>
            <a:r>
              <a:rPr lang="en-US" altLang="en-US"/>
              <a:t>	&lt;/BODY&gt;</a:t>
            </a:r>
          </a:p>
          <a:p>
            <a:pPr marL="0" indent="0">
              <a:buFontTx/>
              <a:buNone/>
              <a:tabLst>
                <a:tab pos="457200" algn="l"/>
              </a:tabLst>
            </a:pPr>
            <a:r>
              <a:rPr lang="en-US" altLang="en-US"/>
              <a:t>&lt;/HTML&gt;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Header Tags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667000"/>
            <a:ext cx="7848600" cy="32766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Header Tags -- Used for marking sections and subsections in a document.</a:t>
            </a:r>
          </a:p>
          <a:p>
            <a:pPr>
              <a:buFontTx/>
              <a:buNone/>
            </a:pPr>
            <a:endParaRPr lang="en-US" altLang="en-US"/>
          </a:p>
          <a:p>
            <a:pPr>
              <a:buFontTx/>
              <a:buNone/>
            </a:pPr>
            <a:r>
              <a:rPr lang="en-US" altLang="en-US"/>
              <a:t>&lt;H1&gt;Header 1 -- Giant-sized and bold &lt;/H1&gt;</a:t>
            </a:r>
          </a:p>
          <a:p>
            <a:pPr>
              <a:buFontTx/>
              <a:buNone/>
            </a:pPr>
            <a:r>
              <a:rPr lang="en-US" altLang="en-US"/>
              <a:t>&lt;H2&gt;Header 2 -- Large and bold &lt;/H2&gt;</a:t>
            </a:r>
          </a:p>
          <a:p>
            <a:pPr>
              <a:buFontTx/>
              <a:buNone/>
            </a:pPr>
            <a:r>
              <a:rPr lang="en-US" altLang="en-US"/>
              <a:t>&lt;H3&gt;Header 3 -- Normal-sized and bold &lt;/H3&gt;</a:t>
            </a:r>
          </a:p>
          <a:p>
            <a:pPr>
              <a:buFontTx/>
              <a:buNone/>
            </a:pPr>
            <a:r>
              <a:rPr lang="en-US" altLang="en-US"/>
              <a:t>&lt;H4&gt;Header 4 -- Small and bold &lt;/H4&gt;</a:t>
            </a:r>
          </a:p>
          <a:p>
            <a:pPr>
              <a:buFontTx/>
              <a:buNone/>
            </a:pPr>
            <a:r>
              <a:rPr lang="en-US" altLang="en-US"/>
              <a:t>&lt;H5&gt;Header 5 -- Very Small and bold &lt;/H5&gt;</a:t>
            </a:r>
          </a:p>
          <a:p>
            <a:pPr>
              <a:buFontTx/>
              <a:buNone/>
            </a:pPr>
            <a:r>
              <a:rPr lang="en-US" altLang="en-US"/>
              <a:t>&lt;H6&gt;Header 6 -- Tiny and bold &lt;/H6&gt;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Header Tags (cont.)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133600"/>
            <a:ext cx="7924800" cy="38100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4400" b="1"/>
              <a:t>H1 = Giant-sized and bold</a:t>
            </a:r>
            <a:endParaRPr lang="en-US" altLang="en-US" sz="3600" b="1"/>
          </a:p>
          <a:p>
            <a:pPr marL="0" indent="0">
              <a:buFontTx/>
              <a:buNone/>
            </a:pPr>
            <a:endParaRPr lang="en-US" altLang="en-US" sz="1200" b="1"/>
          </a:p>
          <a:p>
            <a:pPr marL="0" indent="0">
              <a:buFontTx/>
              <a:buNone/>
            </a:pPr>
            <a:r>
              <a:rPr lang="en-US" altLang="en-US" sz="3600" b="1"/>
              <a:t>H2 = Large and bold</a:t>
            </a:r>
            <a:endParaRPr lang="en-US" altLang="en-US" b="1"/>
          </a:p>
          <a:p>
            <a:pPr marL="0" indent="0">
              <a:buFontTx/>
              <a:buNone/>
            </a:pPr>
            <a:endParaRPr lang="en-US" altLang="en-US" sz="1200" b="1"/>
          </a:p>
          <a:p>
            <a:pPr marL="0" indent="0">
              <a:buFontTx/>
              <a:buNone/>
            </a:pPr>
            <a:r>
              <a:rPr lang="en-US" altLang="en-US" sz="2400" b="1"/>
              <a:t>H3 = Normal-sized and bold</a:t>
            </a:r>
            <a:endParaRPr lang="en-US" altLang="en-US" b="1"/>
          </a:p>
          <a:p>
            <a:pPr marL="0" indent="0">
              <a:buFontTx/>
              <a:buNone/>
            </a:pPr>
            <a:endParaRPr lang="en-US" altLang="en-US" sz="1200" b="1"/>
          </a:p>
          <a:p>
            <a:pPr marL="0" indent="0">
              <a:buFontTx/>
              <a:buNone/>
            </a:pPr>
            <a:r>
              <a:rPr lang="en-US" altLang="en-US" sz="1800" b="1"/>
              <a:t>H4 = Small and bold</a:t>
            </a:r>
            <a:br>
              <a:rPr lang="en-US" altLang="en-US" sz="1800" b="1"/>
            </a:br>
            <a:endParaRPr lang="en-US" altLang="en-US" sz="1200" b="1"/>
          </a:p>
          <a:p>
            <a:pPr marL="0" indent="0">
              <a:buFontTx/>
              <a:buNone/>
            </a:pPr>
            <a:r>
              <a:rPr lang="en-US" altLang="en-US" sz="1400" b="1"/>
              <a:t>H5 = Very Small and bold</a:t>
            </a:r>
            <a:endParaRPr lang="en-US" altLang="en-US" b="1"/>
          </a:p>
          <a:p>
            <a:pPr marL="0" indent="0">
              <a:buFontTx/>
              <a:buNone/>
            </a:pPr>
            <a:endParaRPr lang="en-US" altLang="en-US" sz="1200" b="1"/>
          </a:p>
          <a:p>
            <a:pPr marL="0" indent="0">
              <a:buFontTx/>
              <a:buNone/>
            </a:pPr>
            <a:r>
              <a:rPr lang="en-US" altLang="en-US" sz="1200" b="1"/>
              <a:t>H6 = Tiny and bold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Breaking Lines and Paragraphs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&lt;P&gt; text &lt;/P&gt;</a:t>
            </a:r>
          </a:p>
          <a:p>
            <a:pPr lvl="1"/>
            <a:r>
              <a:rPr lang="en-US" altLang="en-US" dirty="0"/>
              <a:t>Paragraph tag</a:t>
            </a:r>
          </a:p>
          <a:p>
            <a:pPr lvl="1"/>
            <a:r>
              <a:rPr lang="en-US" altLang="en-US" dirty="0"/>
              <a:t>Most browsers render (process) this with blank lines between each paragraph</a:t>
            </a:r>
          </a:p>
          <a:p>
            <a:r>
              <a:rPr lang="en-US" altLang="en-US" dirty="0"/>
              <a:t>&lt;BR&gt; </a:t>
            </a:r>
          </a:p>
          <a:p>
            <a:pPr lvl="1"/>
            <a:r>
              <a:rPr lang="en-US" altLang="en-US" dirty="0"/>
              <a:t>Line break tag</a:t>
            </a:r>
          </a:p>
          <a:p>
            <a:pPr lvl="1"/>
            <a:r>
              <a:rPr lang="en-US" altLang="en-US" dirty="0"/>
              <a:t>Used when the webmaster wants a carriage return but doesn't want a blank line to follow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057400" y="4648200"/>
            <a:ext cx="43561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dirty="0">
                <a:latin typeface="Times"/>
              </a:rPr>
              <a:t>Example:				</a:t>
            </a:r>
            <a:r>
              <a:rPr lang="en-US" altLang="en-US" sz="1800" dirty="0" smtClean="0">
                <a:latin typeface="Times"/>
              </a:rPr>
              <a:t>text </a:t>
            </a:r>
            <a:r>
              <a:rPr lang="en-US" altLang="en-US" sz="1800" dirty="0">
                <a:latin typeface="Times"/>
              </a:rPr>
              <a:t>a</a:t>
            </a:r>
          </a:p>
          <a:p>
            <a:r>
              <a:rPr lang="en-US" altLang="en-US" sz="1800" dirty="0">
                <a:latin typeface="Times"/>
              </a:rPr>
              <a:t>  &lt;p&gt;text a&lt;/p&gt;			</a:t>
            </a:r>
          </a:p>
          <a:p>
            <a:r>
              <a:rPr lang="en-US" altLang="en-US" sz="1800" dirty="0">
                <a:latin typeface="Times"/>
              </a:rPr>
              <a:t>  &lt;p&gt;text b&lt;/p&gt;			text b</a:t>
            </a:r>
          </a:p>
          <a:p>
            <a:r>
              <a:rPr lang="en-US" altLang="en-US" sz="1800" dirty="0">
                <a:latin typeface="Times"/>
              </a:rPr>
              <a:t>  &lt;</a:t>
            </a:r>
            <a:r>
              <a:rPr lang="en-US" altLang="en-US" sz="1800" dirty="0" err="1">
                <a:latin typeface="Times"/>
              </a:rPr>
              <a:t>br</a:t>
            </a:r>
            <a:r>
              <a:rPr lang="en-US" altLang="en-US" sz="1800" dirty="0">
                <a:latin typeface="Times"/>
              </a:rPr>
              <a:t>&gt;text c			</a:t>
            </a:r>
          </a:p>
          <a:p>
            <a:r>
              <a:rPr lang="en-US" altLang="en-US" sz="1800" dirty="0">
                <a:latin typeface="Times"/>
              </a:rPr>
              <a:t>  &lt;</a:t>
            </a:r>
            <a:r>
              <a:rPr lang="en-US" altLang="en-US" sz="1800" dirty="0" err="1">
                <a:latin typeface="Times"/>
              </a:rPr>
              <a:t>br</a:t>
            </a:r>
            <a:r>
              <a:rPr lang="en-US" altLang="en-US" sz="1800" dirty="0">
                <a:latin typeface="Times"/>
              </a:rPr>
              <a:t>&gt;text d			text c</a:t>
            </a:r>
          </a:p>
          <a:p>
            <a:r>
              <a:rPr lang="en-US" altLang="en-US" sz="1800" dirty="0">
                <a:latin typeface="Times"/>
              </a:rPr>
              <a:t>				text d</a:t>
            </a:r>
            <a:endParaRPr lang="en-US" altLang="en-US" dirty="0">
              <a:latin typeface="Times"/>
            </a:endParaRPr>
          </a:p>
        </p:txBody>
      </p:sp>
      <p:sp>
        <p:nvSpPr>
          <p:cNvPr id="22533" name="AutoShape 5"/>
          <p:cNvSpPr>
            <a:spLocks noChangeArrowheads="1"/>
          </p:cNvSpPr>
          <p:nvPr/>
        </p:nvSpPr>
        <p:spPr bwMode="auto">
          <a:xfrm>
            <a:off x="4114800" y="5153025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>
            <a:off x="304800" y="4572000"/>
            <a:ext cx="8610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Horizontal Rule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7848600" cy="4724400"/>
          </a:xfrm>
        </p:spPr>
        <p:txBody>
          <a:bodyPr/>
          <a:lstStyle/>
          <a:p>
            <a:pPr marL="0" indent="0">
              <a:buFontTx/>
              <a:buNone/>
              <a:tabLst>
                <a:tab pos="1370013" algn="l"/>
                <a:tab pos="1431925" algn="l"/>
                <a:tab pos="1830388" algn="l"/>
                <a:tab pos="2290763" algn="l"/>
                <a:tab pos="2863850" algn="l"/>
                <a:tab pos="3025775" algn="l"/>
              </a:tabLst>
            </a:pPr>
            <a:r>
              <a:rPr lang="en-US" altLang="en-US" dirty="0"/>
              <a:t>The &lt;HR&gt; tag puts a graphical line across the page.</a:t>
            </a:r>
          </a:p>
          <a:p>
            <a:pPr marL="0" indent="0">
              <a:buFontTx/>
              <a:buNone/>
              <a:tabLst>
                <a:tab pos="1370013" algn="l"/>
                <a:tab pos="1431925" algn="l"/>
                <a:tab pos="1830388" algn="l"/>
                <a:tab pos="2290763" algn="l"/>
                <a:tab pos="2863850" algn="l"/>
                <a:tab pos="3025775" algn="l"/>
              </a:tabLst>
            </a:pPr>
            <a:r>
              <a:rPr lang="en-US" altLang="en-US" dirty="0"/>
              <a:t>Ex:</a:t>
            </a:r>
          </a:p>
          <a:p>
            <a:pPr marL="0" indent="0">
              <a:buFontTx/>
              <a:buNone/>
              <a:tabLst>
                <a:tab pos="1370013" algn="l"/>
                <a:tab pos="1431925" algn="l"/>
                <a:tab pos="1830388" algn="l"/>
                <a:tab pos="2290763" algn="l"/>
                <a:tab pos="2863850" algn="l"/>
                <a:tab pos="3025775" algn="l"/>
              </a:tabLst>
            </a:pPr>
            <a:endParaRPr lang="en-US" altLang="en-US" dirty="0"/>
          </a:p>
          <a:p>
            <a:pPr marL="0" indent="0">
              <a:buFontTx/>
              <a:buNone/>
              <a:tabLst>
                <a:tab pos="1370013" algn="l"/>
                <a:tab pos="1431925" algn="l"/>
                <a:tab pos="1830388" algn="l"/>
                <a:tab pos="2290763" algn="l"/>
                <a:tab pos="2863850" algn="l"/>
                <a:tab pos="3025775" algn="l"/>
              </a:tabLst>
            </a:pPr>
            <a:r>
              <a:rPr lang="en-US" altLang="en-US" i="1" dirty="0" smtClean="0"/>
              <a:t>Horizontal </a:t>
            </a:r>
            <a:r>
              <a:rPr lang="en-US" altLang="en-US" i="1" dirty="0"/>
              <a:t>Rule Attributes:</a:t>
            </a:r>
            <a:endParaRPr lang="en-US" altLang="en-US" dirty="0"/>
          </a:p>
          <a:p>
            <a:pPr marL="0" indent="0">
              <a:buFontTx/>
              <a:buNone/>
              <a:tabLst>
                <a:tab pos="1370013" algn="l"/>
                <a:tab pos="1431925" algn="l"/>
                <a:tab pos="1830388" algn="l"/>
                <a:tab pos="2290763" algn="l"/>
                <a:tab pos="2863850" algn="l"/>
                <a:tab pos="3025775" algn="l"/>
              </a:tabLst>
            </a:pPr>
            <a:r>
              <a:rPr lang="en-US" altLang="en-US" dirty="0"/>
              <a:t>NOSHADE -- A solid line with no shading</a:t>
            </a:r>
          </a:p>
          <a:p>
            <a:pPr marL="0" indent="0">
              <a:buFontTx/>
              <a:buNone/>
              <a:tabLst>
                <a:tab pos="1370013" algn="l"/>
                <a:tab pos="1431925" algn="l"/>
                <a:tab pos="1830388" algn="l"/>
                <a:tab pos="2290763" algn="l"/>
                <a:tab pos="2863850" algn="l"/>
                <a:tab pos="3025775" algn="l"/>
              </a:tabLst>
            </a:pPr>
            <a:r>
              <a:rPr lang="en-US" altLang="en-US" dirty="0"/>
              <a:t>WIDTH="xx%/xx" --	Controls the width of the line.  You may specify 					either percentage of the width of a page or actual 				pixel length</a:t>
            </a:r>
          </a:p>
          <a:p>
            <a:pPr marL="0" indent="0">
              <a:buFontTx/>
              <a:buNone/>
              <a:tabLst>
                <a:tab pos="1370013" algn="l"/>
                <a:tab pos="1431925" algn="l"/>
                <a:tab pos="1830388" algn="l"/>
                <a:tab pos="2290763" algn="l"/>
                <a:tab pos="2863850" algn="l"/>
                <a:tab pos="3025775" algn="l"/>
              </a:tabLst>
            </a:pPr>
            <a:r>
              <a:rPr lang="en-US" altLang="en-US" dirty="0"/>
              <a:t>SIZE="xx" -- Controls the height of the line.  You need to specify the</a:t>
            </a:r>
          </a:p>
          <a:p>
            <a:pPr marL="0" indent="0">
              <a:buFontTx/>
              <a:buNone/>
              <a:tabLst>
                <a:tab pos="1370013" algn="l"/>
                <a:tab pos="1431925" algn="l"/>
                <a:tab pos="1830388" algn="l"/>
                <a:tab pos="2290763" algn="l"/>
                <a:tab pos="2863850" algn="l"/>
                <a:tab pos="3025775" algn="l"/>
              </a:tabLst>
            </a:pPr>
            <a:r>
              <a:rPr lang="en-US" altLang="en-US" dirty="0"/>
              <a:t>		dimension in pixels.</a:t>
            </a:r>
          </a:p>
          <a:p>
            <a:pPr marL="0" indent="0">
              <a:buFontTx/>
              <a:buNone/>
              <a:tabLst>
                <a:tab pos="1370013" algn="l"/>
                <a:tab pos="1431925" algn="l"/>
                <a:tab pos="1830388" algn="l"/>
                <a:tab pos="2290763" algn="l"/>
                <a:tab pos="2863850" algn="l"/>
                <a:tab pos="3025775" algn="l"/>
              </a:tabLst>
            </a:pPr>
            <a:r>
              <a:rPr lang="en-US" altLang="en-US" dirty="0"/>
              <a:t>ALIGN="left/center/right" -- This allows the line to be aligned to the left, </a:t>
            </a:r>
          </a:p>
          <a:p>
            <a:pPr marL="0" indent="0">
              <a:buFontTx/>
              <a:buNone/>
              <a:tabLst>
                <a:tab pos="1370013" algn="l"/>
                <a:tab pos="1431925" algn="l"/>
                <a:tab pos="1830388" algn="l"/>
                <a:tab pos="2290763" algn="l"/>
                <a:tab pos="2863850" algn="l"/>
                <a:tab pos="3025775" algn="l"/>
              </a:tabLst>
            </a:pPr>
            <a:r>
              <a:rPr lang="en-US" altLang="en-US" dirty="0"/>
              <a:t>						right, or center of the page</a:t>
            </a: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685800" y="2743200"/>
            <a:ext cx="7696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Text Formatting Tags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7848600" cy="4495800"/>
          </a:xfrm>
        </p:spPr>
        <p:txBody>
          <a:bodyPr/>
          <a:lstStyle/>
          <a:p>
            <a:pPr marL="4763" indent="6350">
              <a:buFontTx/>
              <a:buNone/>
            </a:pPr>
            <a:r>
              <a:rPr lang="en-US" altLang="en-US"/>
              <a:t>Some basic text formatting styles:</a:t>
            </a:r>
          </a:p>
          <a:p>
            <a:pPr marL="4763" indent="6350">
              <a:buFontTx/>
              <a:buNone/>
            </a:pPr>
            <a:endParaRPr lang="en-US" altLang="en-US"/>
          </a:p>
          <a:p>
            <a:pPr marL="4763" indent="6350">
              <a:buFontTx/>
              <a:buNone/>
            </a:pPr>
            <a:r>
              <a:rPr lang="en-US" altLang="en-US" sz="2400" b="1"/>
              <a:t>Tag					Result</a:t>
            </a:r>
            <a:endParaRPr lang="en-US" altLang="en-US"/>
          </a:p>
          <a:p>
            <a:pPr marL="4763" indent="6350">
              <a:buFontTx/>
              <a:buNone/>
            </a:pPr>
            <a:endParaRPr lang="en-US" altLang="en-US" sz="1400"/>
          </a:p>
          <a:p>
            <a:pPr marL="4763" indent="6350">
              <a:buFontTx/>
              <a:buNone/>
            </a:pPr>
            <a:r>
              <a:rPr lang="en-US" altLang="en-US"/>
              <a:t>&lt;I&gt; Italics &lt;/I&gt;				</a:t>
            </a:r>
            <a:r>
              <a:rPr lang="en-US" altLang="en-US" i="1"/>
              <a:t>Italics</a:t>
            </a:r>
            <a:endParaRPr lang="en-US" altLang="en-US"/>
          </a:p>
          <a:p>
            <a:pPr marL="4763" indent="6350">
              <a:buFontTx/>
              <a:buNone/>
            </a:pPr>
            <a:r>
              <a:rPr lang="en-US" altLang="en-US"/>
              <a:t>&lt;B&gt; Bold &lt;/B&gt;				</a:t>
            </a:r>
            <a:r>
              <a:rPr lang="en-US" altLang="en-US" b="1"/>
              <a:t>Bold</a:t>
            </a:r>
            <a:endParaRPr lang="en-US" altLang="en-US"/>
          </a:p>
          <a:p>
            <a:pPr marL="4763" indent="6350">
              <a:buFontTx/>
              <a:buNone/>
            </a:pPr>
            <a:endParaRPr lang="en-US" altLang="en-US"/>
          </a:p>
          <a:p>
            <a:pPr marL="4763" indent="6350">
              <a:buFontTx/>
              <a:buNone/>
            </a:pPr>
            <a:r>
              <a:rPr lang="en-US" altLang="en-US"/>
              <a:t>&lt;PRE&gt; Preformatted Text &lt;/PRE&gt;		</a:t>
            </a:r>
            <a:r>
              <a:rPr lang="en-US" altLang="en-US">
                <a:latin typeface="Courier" charset="0"/>
              </a:rPr>
              <a:t>Preformatted Text</a:t>
            </a:r>
          </a:p>
          <a:p>
            <a:pPr marL="4763" indent="6350">
              <a:buFontTx/>
              <a:buNone/>
            </a:pPr>
            <a:r>
              <a:rPr lang="en-US" altLang="en-US"/>
              <a:t>&lt;STRONG&gt; Strong &lt;/STRONG&gt;		</a:t>
            </a:r>
            <a:r>
              <a:rPr lang="en-US" altLang="en-US" b="1"/>
              <a:t>Strong</a:t>
            </a:r>
            <a:endParaRPr lang="en-US" altLang="en-US" b="1">
              <a:latin typeface="Courier" charset="0"/>
            </a:endParaRPr>
          </a:p>
          <a:p>
            <a:pPr marL="4763" indent="6350">
              <a:buFontTx/>
              <a:buNone/>
            </a:pPr>
            <a:r>
              <a:rPr lang="en-US" altLang="en-US"/>
              <a:t>&lt;ADDRESS&gt; Address &lt;/ADDRESS&gt;	</a:t>
            </a:r>
            <a:r>
              <a:rPr lang="en-US" altLang="en-US" i="1"/>
              <a:t>Address</a:t>
            </a:r>
          </a:p>
          <a:p>
            <a:pPr marL="4763" indent="6350">
              <a:buFontTx/>
              <a:buNone/>
            </a:pPr>
            <a:r>
              <a:rPr lang="en-US" altLang="en-US"/>
              <a:t>&lt;CITE&gt; Citations &lt;/CITE&gt;		</a:t>
            </a:r>
            <a:r>
              <a:rPr lang="en-US" altLang="en-US" i="1"/>
              <a:t>Citations</a:t>
            </a:r>
            <a:endParaRPr lang="en-US" altLang="en-US"/>
          </a:p>
          <a:p>
            <a:pPr marL="4763" indent="6350">
              <a:buFontTx/>
              <a:buNone/>
            </a:pPr>
            <a:r>
              <a:rPr lang="en-US" altLang="en-US"/>
              <a:t>&lt;CODE&gt; Source Code &lt;/CODE&gt;		</a:t>
            </a:r>
            <a:r>
              <a:rPr lang="en-US" altLang="en-US">
                <a:latin typeface="Courier" charset="0"/>
              </a:rPr>
              <a:t>Source Code</a:t>
            </a:r>
            <a:endParaRPr lang="en-US" altLang="en-US"/>
          </a:p>
          <a:p>
            <a:pPr marL="4763" indent="6350">
              <a:buFontTx/>
              <a:buNone/>
            </a:pPr>
            <a:endParaRPr lang="en-US" altLang="en-US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685800" y="3048000"/>
            <a:ext cx="7391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Font modifications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28800"/>
            <a:ext cx="9144000" cy="5029200"/>
          </a:xfrm>
        </p:spPr>
        <p:txBody>
          <a:bodyPr/>
          <a:lstStyle/>
          <a:p>
            <a:pPr marL="0" indent="0">
              <a:buFontTx/>
              <a:buNone/>
              <a:tabLst>
                <a:tab pos="177800" algn="l"/>
              </a:tabLst>
            </a:pPr>
            <a:r>
              <a:rPr lang="en-US" altLang="en-US" dirty="0"/>
              <a:t>Web creators can also change the way text looks by using the &lt;FONT&gt; tag</a:t>
            </a:r>
          </a:p>
          <a:p>
            <a:pPr marL="0" indent="0">
              <a:buFontTx/>
              <a:buNone/>
              <a:tabLst>
                <a:tab pos="177800" algn="l"/>
              </a:tabLst>
            </a:pPr>
            <a:r>
              <a:rPr lang="en-US" altLang="en-US" dirty="0" smtClean="0"/>
              <a:t>SIZE</a:t>
            </a:r>
            <a:r>
              <a:rPr lang="en-US" altLang="en-US" dirty="0"/>
              <a:t>="number" - changes size of the font; 1=smallest, 7 = largest</a:t>
            </a:r>
            <a:br>
              <a:rPr lang="en-US" altLang="en-US" dirty="0"/>
            </a:br>
            <a:r>
              <a:rPr lang="en-US" altLang="en-US" dirty="0">
                <a:latin typeface="Arial Narrow" pitchFamily="34" charset="0"/>
              </a:rPr>
              <a:t>	</a:t>
            </a:r>
            <a:r>
              <a:rPr lang="en-US" altLang="en-US" sz="1600" dirty="0">
                <a:latin typeface="Arial Narrow" pitchFamily="34" charset="0"/>
              </a:rPr>
              <a:t>&lt;FONT SIZE="7"&gt;Big&lt;/FONT&gt; &lt;FONT SIZE="1"&gt;Small&lt;/FONT&gt;</a:t>
            </a:r>
            <a:endParaRPr lang="en-US" altLang="en-US" sz="1600" dirty="0">
              <a:latin typeface="Courier" charset="0"/>
            </a:endParaRPr>
          </a:p>
          <a:p>
            <a:pPr marL="0" indent="0">
              <a:buFontTx/>
              <a:buNone/>
              <a:tabLst>
                <a:tab pos="177800" algn="l"/>
              </a:tabLst>
            </a:pPr>
            <a:r>
              <a:rPr lang="en-US" altLang="en-US" dirty="0">
                <a:latin typeface="Courier" charset="0"/>
              </a:rPr>
              <a:t>		</a:t>
            </a:r>
            <a:r>
              <a:rPr lang="en-US" altLang="en-US" sz="4400" dirty="0"/>
              <a:t>Big</a:t>
            </a:r>
            <a:r>
              <a:rPr lang="en-US" altLang="en-US" dirty="0"/>
              <a:t> </a:t>
            </a:r>
            <a:r>
              <a:rPr lang="en-US" altLang="en-US" sz="1200" dirty="0"/>
              <a:t>Small</a:t>
            </a:r>
            <a:br>
              <a:rPr lang="en-US" altLang="en-US" sz="1200" dirty="0"/>
            </a:br>
            <a:endParaRPr lang="en-US" altLang="en-US" sz="1200" dirty="0" smtClean="0"/>
          </a:p>
          <a:p>
            <a:pPr marL="0" indent="0">
              <a:buFontTx/>
              <a:buNone/>
              <a:tabLst>
                <a:tab pos="177800" algn="l"/>
              </a:tabLst>
            </a:pPr>
            <a:endParaRPr lang="en-US" altLang="en-US" sz="1200" dirty="0"/>
          </a:p>
          <a:p>
            <a:pPr marL="0" indent="0">
              <a:buFontTx/>
              <a:buNone/>
              <a:tabLst>
                <a:tab pos="177800" algn="l"/>
              </a:tabLst>
            </a:pPr>
            <a:r>
              <a:rPr lang="en-US" altLang="en-US" dirty="0" smtClean="0"/>
              <a:t>COLOR</a:t>
            </a:r>
            <a:r>
              <a:rPr lang="en-US" altLang="en-US" dirty="0"/>
              <a:t>="color-name" - changes text color</a:t>
            </a:r>
          </a:p>
          <a:p>
            <a:pPr marL="0" indent="0">
              <a:buFontTx/>
              <a:buNone/>
              <a:tabLst>
                <a:tab pos="177800" algn="l"/>
              </a:tabLst>
            </a:pPr>
            <a:r>
              <a:rPr lang="en-US" altLang="en-US" dirty="0">
                <a:latin typeface="Arial Narrow" pitchFamily="34" charset="0"/>
              </a:rPr>
              <a:t>	</a:t>
            </a:r>
            <a:r>
              <a:rPr lang="en-US" altLang="en-US" sz="1600" dirty="0">
                <a:latin typeface="Arial Narrow" pitchFamily="34" charset="0"/>
              </a:rPr>
              <a:t>&lt;FONT COLOR="red"&gt;This is red&lt;/FONT&gt;</a:t>
            </a:r>
            <a:endParaRPr lang="en-US" altLang="en-US" dirty="0"/>
          </a:p>
          <a:p>
            <a:pPr marL="0" indent="0">
              <a:buFontTx/>
              <a:buNone/>
              <a:tabLst>
                <a:tab pos="177800" algn="l"/>
              </a:tabLst>
            </a:pPr>
            <a:r>
              <a:rPr lang="en-US" altLang="en-US" dirty="0"/>
              <a:t>			</a:t>
            </a:r>
            <a:r>
              <a:rPr lang="en-US" altLang="en-US" dirty="0">
                <a:solidFill>
                  <a:srgbClr val="FF0000"/>
                </a:solidFill>
              </a:rPr>
              <a:t>This is red</a:t>
            </a:r>
            <a:endParaRPr lang="en-US" altLang="en-US" dirty="0"/>
          </a:p>
          <a:p>
            <a:pPr marL="0" indent="0">
              <a:buFontTx/>
              <a:buNone/>
              <a:tabLst>
                <a:tab pos="177800" algn="l"/>
              </a:tabLst>
            </a:pPr>
            <a:r>
              <a:rPr lang="en-US" altLang="en-US" dirty="0" smtClean="0"/>
              <a:t>FACE</a:t>
            </a:r>
            <a:r>
              <a:rPr lang="en-US" altLang="en-US" dirty="0"/>
              <a:t>="font-name" - changes font</a:t>
            </a:r>
          </a:p>
          <a:p>
            <a:pPr marL="0" indent="0">
              <a:buFontTx/>
              <a:buNone/>
              <a:tabLst>
                <a:tab pos="177800" algn="l"/>
              </a:tabLst>
            </a:pPr>
            <a:r>
              <a:rPr lang="en-US" altLang="en-US" sz="1600" dirty="0">
                <a:latin typeface="Arial Narrow" pitchFamily="34" charset="0"/>
              </a:rPr>
              <a:t>	&lt;FONT FACE="</a:t>
            </a:r>
            <a:r>
              <a:rPr lang="en-US" altLang="en-US" sz="1600" dirty="0" err="1">
                <a:latin typeface="Arial Narrow" pitchFamily="34" charset="0"/>
              </a:rPr>
              <a:t>verdana</a:t>
            </a:r>
            <a:r>
              <a:rPr lang="en-US" altLang="en-US" sz="1600" dirty="0">
                <a:latin typeface="Arial Narrow" pitchFamily="34" charset="0"/>
              </a:rPr>
              <a:t>"&gt;This is the </a:t>
            </a:r>
            <a:r>
              <a:rPr lang="en-US" altLang="en-US" sz="1600" dirty="0" err="1">
                <a:latin typeface="Arial Narrow" pitchFamily="34" charset="0"/>
              </a:rPr>
              <a:t>verdana</a:t>
            </a:r>
            <a:r>
              <a:rPr lang="en-US" altLang="en-US" sz="1600" dirty="0">
                <a:latin typeface="Arial Narrow" pitchFamily="34" charset="0"/>
              </a:rPr>
              <a:t> font;&lt;/FONT&gt; &lt;FONT FACE="</a:t>
            </a:r>
            <a:r>
              <a:rPr lang="en-US" altLang="en-US" sz="1600" dirty="0" err="1">
                <a:latin typeface="Arial Narrow" pitchFamily="34" charset="0"/>
              </a:rPr>
              <a:t>chicago</a:t>
            </a:r>
            <a:r>
              <a:rPr lang="en-US" altLang="en-US" sz="1600" dirty="0">
                <a:latin typeface="Arial Narrow" pitchFamily="34" charset="0"/>
              </a:rPr>
              <a:t>"&gt;this is the </a:t>
            </a:r>
            <a:r>
              <a:rPr lang="en-US" altLang="en-US" sz="1600" dirty="0" err="1">
                <a:latin typeface="Arial Narrow" pitchFamily="34" charset="0"/>
              </a:rPr>
              <a:t>chicago</a:t>
            </a:r>
            <a:r>
              <a:rPr lang="en-US" altLang="en-US" sz="1600" dirty="0">
                <a:latin typeface="Arial Narrow" pitchFamily="34" charset="0"/>
              </a:rPr>
              <a:t> font.&lt;/FONT&gt;</a:t>
            </a:r>
            <a:endParaRPr lang="en-US" altLang="en-US" dirty="0">
              <a:latin typeface="Arial Narrow" pitchFamily="34" charset="0"/>
            </a:endParaRPr>
          </a:p>
          <a:p>
            <a:pPr marL="0" indent="0">
              <a:buFontTx/>
              <a:buNone/>
              <a:tabLst>
                <a:tab pos="177800" algn="l"/>
              </a:tabLst>
            </a:pPr>
            <a:r>
              <a:rPr lang="en-US" altLang="en-US" dirty="0"/>
              <a:t>			</a:t>
            </a:r>
            <a:r>
              <a:rPr lang="en-US" altLang="en-US" dirty="0">
                <a:latin typeface="Verdana" charset="0"/>
              </a:rPr>
              <a:t>This is the </a:t>
            </a:r>
            <a:r>
              <a:rPr lang="en-US" altLang="en-US" dirty="0" err="1">
                <a:latin typeface="Verdana" charset="0"/>
              </a:rPr>
              <a:t>verdana</a:t>
            </a:r>
            <a:r>
              <a:rPr lang="en-US" altLang="en-US" dirty="0">
                <a:latin typeface="Verdana" charset="0"/>
              </a:rPr>
              <a:t> font; </a:t>
            </a:r>
            <a:r>
              <a:rPr lang="en-US" altLang="en-US" dirty="0">
                <a:latin typeface="Chicago" charset="0"/>
              </a:rPr>
              <a:t>this is </a:t>
            </a:r>
            <a:r>
              <a:rPr lang="en-US" altLang="en-US" dirty="0" err="1">
                <a:latin typeface="Chicago" charset="0"/>
              </a:rPr>
              <a:t>chicago</a:t>
            </a:r>
            <a:r>
              <a:rPr lang="en-US" altLang="en-US" dirty="0">
                <a:latin typeface="Chicago" charset="0"/>
              </a:rPr>
              <a:t> font.</a:t>
            </a:r>
            <a:endParaRPr lang="en-US" altLang="en-US" dirty="0"/>
          </a:p>
          <a:p>
            <a:pPr marL="0" indent="0">
              <a:buFontTx/>
              <a:buNone/>
              <a:tabLst>
                <a:tab pos="177800" algn="l"/>
              </a:tabLst>
            </a:pPr>
            <a:endParaRPr lang="en-US" altLang="en-US" dirty="0"/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>
            <a:off x="304800" y="4038600"/>
            <a:ext cx="853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304800" y="5181600"/>
            <a:ext cx="853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&lt;Font&gt; modifications (cont.)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  <a:tabLst>
                <a:tab pos="457200" algn="l"/>
                <a:tab pos="685800" algn="l"/>
              </a:tabLst>
            </a:pPr>
            <a:r>
              <a:rPr lang="en-US" altLang="en-US"/>
              <a:t>One can combine font modifications:</a:t>
            </a:r>
          </a:p>
          <a:p>
            <a:pPr marL="0" indent="0">
              <a:buFontTx/>
              <a:buNone/>
              <a:tabLst>
                <a:tab pos="457200" algn="l"/>
                <a:tab pos="685800" algn="l"/>
              </a:tabLst>
            </a:pPr>
            <a:endParaRPr lang="en-US" altLang="en-US"/>
          </a:p>
          <a:p>
            <a:pPr marL="0" indent="0">
              <a:buFontTx/>
              <a:buNone/>
              <a:tabLst>
                <a:tab pos="457200" algn="l"/>
                <a:tab pos="685800" algn="l"/>
              </a:tabLst>
            </a:pPr>
            <a:r>
              <a:rPr lang="en-US" altLang="en-US" sz="1600">
                <a:latin typeface="Arial" charset="0"/>
              </a:rPr>
              <a:t>	</a:t>
            </a:r>
            <a:r>
              <a:rPr lang="en-US" altLang="en-US" sz="1800">
                <a:latin typeface="Arial Narrow" pitchFamily="34" charset="0"/>
              </a:rPr>
              <a:t>&lt;FONT SIZE="7" FACE="courier" COLOR="red"&gt;Big, Courier &amp; Red&lt;/FONT&gt;</a:t>
            </a:r>
          </a:p>
          <a:p>
            <a:pPr marL="0" indent="0">
              <a:buFontTx/>
              <a:buNone/>
              <a:tabLst>
                <a:tab pos="457200" algn="l"/>
                <a:tab pos="685800" algn="l"/>
              </a:tabLst>
            </a:pPr>
            <a:r>
              <a:rPr lang="en-US" altLang="en-US" sz="4800">
                <a:solidFill>
                  <a:srgbClr val="FF0000"/>
                </a:solidFill>
                <a:latin typeface="Courier" charset="0"/>
              </a:rPr>
              <a:t>		</a:t>
            </a:r>
            <a:r>
              <a:rPr lang="en-US" altLang="en-US" sz="4400">
                <a:solidFill>
                  <a:srgbClr val="FF0000"/>
                </a:solidFill>
                <a:latin typeface="Courier" charset="0"/>
              </a:rPr>
              <a:t>Big, Courier &amp; Red</a:t>
            </a:r>
            <a:endParaRPr lang="en-US" altLang="en-US" sz="4800">
              <a:solidFill>
                <a:srgbClr val="FF0000"/>
              </a:solidFill>
              <a:latin typeface="Courier" charset="0"/>
            </a:endParaRPr>
          </a:p>
          <a:p>
            <a:pPr marL="0" indent="0">
              <a:buFontTx/>
              <a:buNone/>
              <a:tabLst>
                <a:tab pos="457200" algn="l"/>
                <a:tab pos="685800" algn="l"/>
              </a:tabLst>
            </a:pPr>
            <a:endParaRPr lang="en-US" altLang="en-US"/>
          </a:p>
          <a:p>
            <a:pPr marL="0" indent="0">
              <a:buFontTx/>
              <a:buNone/>
              <a:tabLst>
                <a:tab pos="457200" algn="l"/>
                <a:tab pos="685800" algn="l"/>
              </a:tabLst>
            </a:pPr>
            <a:r>
              <a:rPr lang="en-US" altLang="en-US"/>
              <a:t>	</a:t>
            </a:r>
            <a:r>
              <a:rPr lang="en-US" altLang="en-US" sz="1800">
                <a:latin typeface="Arial Narrow" pitchFamily="34" charset="0"/>
              </a:rPr>
              <a:t>&lt;FONT SIZE="7"&gt;&lt;FONT FACE="courier"&gt;Big &amp; Courier&lt;/FONT&gt; - Just Big&lt;/FONT&gt;</a:t>
            </a:r>
          </a:p>
          <a:p>
            <a:pPr marL="0" indent="0">
              <a:buFontTx/>
              <a:buNone/>
              <a:tabLst>
                <a:tab pos="457200" algn="l"/>
                <a:tab pos="685800" algn="l"/>
              </a:tabLst>
            </a:pPr>
            <a:endParaRPr lang="en-US" altLang="en-US" sz="1800">
              <a:latin typeface="Arial Narrow" pitchFamily="34" charset="0"/>
            </a:endParaRPr>
          </a:p>
          <a:p>
            <a:pPr marL="0" indent="0">
              <a:buFontTx/>
              <a:buNone/>
              <a:tabLst>
                <a:tab pos="457200" algn="l"/>
                <a:tab pos="685800" algn="l"/>
              </a:tabLst>
            </a:pPr>
            <a:r>
              <a:rPr lang="en-US" altLang="en-US" sz="1800">
                <a:latin typeface="Arial Narrow" pitchFamily="34" charset="0"/>
              </a:rPr>
              <a:t>	</a:t>
            </a:r>
            <a:r>
              <a:rPr lang="en-US" altLang="en-US" sz="4800">
                <a:latin typeface="Arial Narrow" pitchFamily="34" charset="0"/>
              </a:rPr>
              <a:t>	</a:t>
            </a:r>
            <a:r>
              <a:rPr lang="en-US" altLang="en-US" sz="4400">
                <a:latin typeface="Courier" charset="0"/>
              </a:rPr>
              <a:t>Big &amp; Courier</a:t>
            </a:r>
            <a:r>
              <a:rPr lang="en-US" altLang="en-US" sz="4400"/>
              <a:t> - Just Big</a:t>
            </a:r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 flipV="1">
            <a:off x="1908175" y="4495800"/>
            <a:ext cx="0" cy="152400"/>
          </a:xfrm>
          <a:prstGeom prst="line">
            <a:avLst/>
          </a:prstGeom>
          <a:noFill/>
          <a:ln w="12700">
            <a:solidFill>
              <a:srgbClr val="00CCFF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 flipH="1" flipV="1">
            <a:off x="3657600" y="4495800"/>
            <a:ext cx="0" cy="381000"/>
          </a:xfrm>
          <a:prstGeom prst="line">
            <a:avLst/>
          </a:prstGeom>
          <a:noFill/>
          <a:ln w="12700">
            <a:solidFill>
              <a:srgbClr val="00FF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 flipV="1">
            <a:off x="8077200" y="4495800"/>
            <a:ext cx="0" cy="152400"/>
          </a:xfrm>
          <a:prstGeom prst="line">
            <a:avLst/>
          </a:prstGeom>
          <a:noFill/>
          <a:ln w="12700">
            <a:solidFill>
              <a:srgbClr val="00CCFF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>
            <a:off x="1901825" y="4648200"/>
            <a:ext cx="6175375" cy="0"/>
          </a:xfrm>
          <a:prstGeom prst="line">
            <a:avLst/>
          </a:prstGeom>
          <a:noFill/>
          <a:ln w="12700">
            <a:solidFill>
              <a:srgbClr val="00CC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9" name="Line 13"/>
          <p:cNvSpPr>
            <a:spLocks noChangeShapeType="1"/>
          </p:cNvSpPr>
          <p:nvPr/>
        </p:nvSpPr>
        <p:spPr bwMode="auto">
          <a:xfrm flipH="1" flipV="1">
            <a:off x="6248400" y="4495800"/>
            <a:ext cx="0" cy="381000"/>
          </a:xfrm>
          <a:prstGeom prst="line">
            <a:avLst/>
          </a:prstGeom>
          <a:noFill/>
          <a:ln w="12700">
            <a:solidFill>
              <a:srgbClr val="00FF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0" name="Line 14"/>
          <p:cNvSpPr>
            <a:spLocks noChangeShapeType="1"/>
          </p:cNvSpPr>
          <p:nvPr/>
        </p:nvSpPr>
        <p:spPr bwMode="auto">
          <a:xfrm>
            <a:off x="3657600" y="4876800"/>
            <a:ext cx="2590800" cy="0"/>
          </a:xfrm>
          <a:prstGeom prst="line">
            <a:avLst/>
          </a:prstGeom>
          <a:noFill/>
          <a:ln w="12700">
            <a:solidFill>
              <a:srgbClr val="00FF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Lists -- Unordered Lists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3429000" cy="25908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b="1" dirty="0"/>
              <a:t>Unordered lists:</a:t>
            </a:r>
            <a:endParaRPr lang="en-US" altLang="en-US" dirty="0"/>
          </a:p>
          <a:p>
            <a:pPr marL="0" indent="0">
              <a:buFontTx/>
              <a:buNone/>
            </a:pPr>
            <a:r>
              <a:rPr lang="en-US" altLang="en-US" dirty="0"/>
              <a:t>&lt;UL&gt;</a:t>
            </a:r>
          </a:p>
          <a:p>
            <a:pPr marL="0" indent="0">
              <a:buFontTx/>
              <a:buNone/>
            </a:pPr>
            <a:r>
              <a:rPr lang="en-US" altLang="en-US" dirty="0"/>
              <a:t>	&lt;LI&gt;Item </a:t>
            </a:r>
            <a:r>
              <a:rPr lang="en-US" altLang="en-US" dirty="0" smtClean="0"/>
              <a:t>One&lt;LI&gt;</a:t>
            </a:r>
            <a:endParaRPr lang="en-US" altLang="en-US" dirty="0"/>
          </a:p>
          <a:p>
            <a:pPr marL="0" indent="0">
              <a:buFontTx/>
              <a:buNone/>
            </a:pPr>
            <a:r>
              <a:rPr lang="en-US" altLang="en-US" dirty="0"/>
              <a:t>	&lt;LI&gt;Item </a:t>
            </a:r>
            <a:r>
              <a:rPr lang="en-US" altLang="en-US" dirty="0" smtClean="0"/>
              <a:t>Two&lt;LI&gt;</a:t>
            </a:r>
            <a:endParaRPr lang="en-US" altLang="en-US" dirty="0"/>
          </a:p>
          <a:p>
            <a:pPr marL="0" indent="0">
              <a:buFontTx/>
              <a:buNone/>
            </a:pPr>
            <a:r>
              <a:rPr lang="en-US" altLang="en-US" dirty="0"/>
              <a:t>	&lt;LI&gt;Item </a:t>
            </a:r>
            <a:r>
              <a:rPr lang="en-US" altLang="en-US" dirty="0" smtClean="0"/>
              <a:t>Three&lt;LI&gt;</a:t>
            </a:r>
            <a:endParaRPr lang="en-US" altLang="en-US" dirty="0"/>
          </a:p>
          <a:p>
            <a:pPr marL="0" indent="0">
              <a:buFontTx/>
              <a:buNone/>
            </a:pPr>
            <a:r>
              <a:rPr lang="en-US" altLang="en-US" dirty="0"/>
              <a:t>	&lt;LI&gt;Item </a:t>
            </a:r>
            <a:r>
              <a:rPr lang="en-US" altLang="en-US" dirty="0" smtClean="0"/>
              <a:t>Four&lt;LI&gt;</a:t>
            </a:r>
            <a:endParaRPr lang="en-US" altLang="en-US" dirty="0"/>
          </a:p>
          <a:p>
            <a:pPr marL="0" indent="0">
              <a:buFontTx/>
              <a:buNone/>
            </a:pPr>
            <a:r>
              <a:rPr lang="en-US" altLang="en-US" dirty="0"/>
              <a:t>&lt;/UL&gt;</a:t>
            </a:r>
          </a:p>
          <a:p>
            <a:pPr marL="0" indent="0">
              <a:buFontTx/>
              <a:buNone/>
            </a:pPr>
            <a:endParaRPr lang="en-US" altLang="en-US" dirty="0"/>
          </a:p>
          <a:p>
            <a:pPr marL="0" indent="0">
              <a:buFontTx/>
              <a:buNone/>
            </a:pPr>
            <a:endParaRPr lang="en-US" altLang="en-US" dirty="0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5410200" y="2514600"/>
            <a:ext cx="175260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000">
                <a:latin typeface="Times"/>
              </a:rPr>
              <a:t> Item One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000">
                <a:latin typeface="Times"/>
              </a:rPr>
              <a:t> Item Two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000">
                <a:latin typeface="Times"/>
              </a:rPr>
              <a:t> Item Three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000">
                <a:latin typeface="Times"/>
              </a:rPr>
              <a:t> Item Four</a:t>
            </a:r>
            <a:endParaRPr lang="en-US" altLang="en-US">
              <a:latin typeface="Times"/>
            </a:endParaRP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685800" y="4876800"/>
            <a:ext cx="8305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i="1">
                <a:latin typeface="Times"/>
              </a:rPr>
              <a:t>Unordered List Attributes:</a:t>
            </a:r>
            <a:endParaRPr lang="en-US" altLang="en-US" sz="2000">
              <a:latin typeface="Times"/>
            </a:endParaRPr>
          </a:p>
          <a:p>
            <a:pPr lvl="1">
              <a:spcBef>
                <a:spcPct val="50000"/>
              </a:spcBef>
            </a:pPr>
            <a:r>
              <a:rPr lang="en-US" altLang="en-US" sz="2000">
                <a:latin typeface="Times"/>
              </a:rPr>
              <a:t>type="disc/circle/square"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2000">
                <a:latin typeface="Times"/>
                <a:sym typeface="Wingdings" charset="2"/>
              </a:rPr>
              <a:t> Disc (default)      </a:t>
            </a:r>
            <a:r>
              <a:rPr lang="en-US" altLang="en-US" sz="1600">
                <a:latin typeface="Times"/>
                <a:sym typeface="Wingdings" charset="2"/>
              </a:rPr>
              <a:t></a:t>
            </a:r>
            <a:r>
              <a:rPr lang="en-US" altLang="en-US" sz="2000">
                <a:latin typeface="Times"/>
                <a:sym typeface="Wingdings" charset="2"/>
              </a:rPr>
              <a:t> Circle     </a:t>
            </a:r>
            <a:r>
              <a:rPr lang="en-US" altLang="en-US" sz="1600">
                <a:latin typeface="Times"/>
                <a:sym typeface="Wingdings" charset="2"/>
              </a:rPr>
              <a:t></a:t>
            </a:r>
            <a:r>
              <a:rPr lang="en-US" altLang="en-US" sz="2000">
                <a:latin typeface="Times"/>
                <a:sym typeface="Wingdings" charset="2"/>
              </a:rPr>
              <a:t> Square</a:t>
            </a:r>
          </a:p>
        </p:txBody>
      </p:sp>
      <p:sp>
        <p:nvSpPr>
          <p:cNvPr id="14343" name="AutoShape 7"/>
          <p:cNvSpPr>
            <a:spLocks noChangeArrowheads="1"/>
          </p:cNvSpPr>
          <p:nvPr/>
        </p:nvSpPr>
        <p:spPr bwMode="auto">
          <a:xfrm>
            <a:off x="3976688" y="3124200"/>
            <a:ext cx="976312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228600" y="4648200"/>
            <a:ext cx="8839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Lists -- Ordered Lists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3124200" cy="2819400"/>
          </a:xfrm>
        </p:spPr>
        <p:txBody>
          <a:bodyPr/>
          <a:lstStyle/>
          <a:p>
            <a:pPr marL="0" indent="0">
              <a:buFontTx/>
              <a:buNone/>
            </a:pPr>
            <a:endParaRPr lang="en-US" altLang="en-US" sz="1600" dirty="0"/>
          </a:p>
          <a:p>
            <a:pPr marL="0" indent="0">
              <a:buFontTx/>
              <a:buNone/>
            </a:pPr>
            <a:r>
              <a:rPr lang="en-US" altLang="en-US" sz="1600" dirty="0"/>
              <a:t>&lt;OL&gt;</a:t>
            </a:r>
          </a:p>
          <a:p>
            <a:pPr marL="0" indent="0">
              <a:buFontTx/>
              <a:buNone/>
            </a:pPr>
            <a:r>
              <a:rPr lang="en-US" altLang="en-US" sz="1600" dirty="0"/>
              <a:t>	&lt;LI&gt; Item </a:t>
            </a:r>
            <a:r>
              <a:rPr lang="en-US" altLang="en-US" sz="1600" dirty="0" smtClean="0"/>
              <a:t>One&lt;/LI&gt;</a:t>
            </a:r>
            <a:endParaRPr lang="en-US" altLang="en-US" sz="1600" dirty="0"/>
          </a:p>
          <a:p>
            <a:pPr marL="0" indent="0">
              <a:buFontTx/>
              <a:buNone/>
            </a:pPr>
            <a:r>
              <a:rPr lang="en-US" altLang="en-US" sz="1600" dirty="0"/>
              <a:t>	&lt;LI&gt; Item </a:t>
            </a:r>
            <a:r>
              <a:rPr lang="en-US" altLang="en-US" sz="1600" dirty="0" smtClean="0"/>
              <a:t>Two&lt;/LI&gt;</a:t>
            </a:r>
            <a:endParaRPr lang="en-US" altLang="en-US" sz="1600" dirty="0"/>
          </a:p>
          <a:p>
            <a:pPr marL="0" indent="0">
              <a:buFontTx/>
              <a:buNone/>
            </a:pPr>
            <a:r>
              <a:rPr lang="en-US" altLang="en-US" sz="1600" dirty="0"/>
              <a:t>	&lt;LI&gt; Item </a:t>
            </a:r>
            <a:r>
              <a:rPr lang="en-US" altLang="en-US" sz="1600" dirty="0" smtClean="0"/>
              <a:t>Three&lt;/LI&gt;</a:t>
            </a:r>
            <a:endParaRPr lang="en-US" altLang="en-US" sz="1600" dirty="0"/>
          </a:p>
          <a:p>
            <a:pPr marL="0" indent="0">
              <a:buFontTx/>
              <a:buNone/>
            </a:pPr>
            <a:r>
              <a:rPr lang="en-US" altLang="en-US" sz="1600" dirty="0"/>
              <a:t>	&lt;LI&gt; Item </a:t>
            </a:r>
            <a:r>
              <a:rPr lang="en-US" altLang="en-US" sz="1600" dirty="0" smtClean="0"/>
              <a:t>Four&lt;/LI&gt;</a:t>
            </a:r>
            <a:endParaRPr lang="en-US" altLang="en-US" sz="1600" dirty="0"/>
          </a:p>
          <a:p>
            <a:pPr marL="0" indent="0">
              <a:buFontTx/>
              <a:buNone/>
            </a:pPr>
            <a:r>
              <a:rPr lang="en-US" altLang="en-US" sz="1600" dirty="0"/>
              <a:t>&lt;/OL&gt;</a:t>
            </a:r>
            <a:endParaRPr lang="en-US" altLang="en-US" dirty="0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5257800" y="2373313"/>
            <a:ext cx="2057400" cy="143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600">
                <a:latin typeface="Times"/>
              </a:rPr>
              <a:t>1. Item One</a:t>
            </a:r>
          </a:p>
          <a:p>
            <a:pPr>
              <a:spcBef>
                <a:spcPct val="50000"/>
              </a:spcBef>
            </a:pPr>
            <a:r>
              <a:rPr lang="en-US" altLang="en-US" sz="1600">
                <a:latin typeface="Times"/>
              </a:rPr>
              <a:t>2. Item Two</a:t>
            </a:r>
          </a:p>
          <a:p>
            <a:pPr>
              <a:spcBef>
                <a:spcPct val="50000"/>
              </a:spcBef>
            </a:pPr>
            <a:r>
              <a:rPr lang="en-US" altLang="en-US" sz="1600">
                <a:latin typeface="Times"/>
              </a:rPr>
              <a:t>3. Item Three</a:t>
            </a:r>
          </a:p>
          <a:p>
            <a:pPr>
              <a:spcBef>
                <a:spcPct val="50000"/>
              </a:spcBef>
            </a:pPr>
            <a:r>
              <a:rPr lang="en-US" altLang="en-US" sz="1600">
                <a:latin typeface="Times"/>
              </a:rPr>
              <a:t>4. Item Four</a:t>
            </a:r>
            <a:endParaRPr lang="en-US" altLang="en-US">
              <a:latin typeface="Times"/>
            </a:endParaRP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04800" y="4246563"/>
            <a:ext cx="8610600" cy="2687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285750" algn="l"/>
                <a:tab pos="1544638" algn="l"/>
                <a:tab pos="1830388" algn="l"/>
                <a:tab pos="2403475" algn="l"/>
                <a:tab pos="3200400" algn="l"/>
                <a:tab pos="3548063" algn="l"/>
                <a:tab pos="4967288" algn="l"/>
                <a:tab pos="5365750" algn="l"/>
                <a:tab pos="6858000" algn="l"/>
                <a:tab pos="7264400" algn="l"/>
              </a:tabLst>
              <a:defRPr sz="2400">
                <a:solidFill>
                  <a:schemeClr val="tx1"/>
                </a:solidFill>
                <a:latin typeface="Times New Roman"/>
              </a:defRPr>
            </a:lvl1pPr>
            <a:lvl2pPr>
              <a:tabLst>
                <a:tab pos="285750" algn="l"/>
                <a:tab pos="1544638" algn="l"/>
                <a:tab pos="1830388" algn="l"/>
                <a:tab pos="2403475" algn="l"/>
                <a:tab pos="3200400" algn="l"/>
                <a:tab pos="3548063" algn="l"/>
                <a:tab pos="4967288" algn="l"/>
                <a:tab pos="5365750" algn="l"/>
                <a:tab pos="6858000" algn="l"/>
                <a:tab pos="7264400" algn="l"/>
              </a:tabLst>
              <a:defRPr sz="2400">
                <a:solidFill>
                  <a:schemeClr val="tx1"/>
                </a:solidFill>
                <a:latin typeface="Times New Roman"/>
              </a:defRPr>
            </a:lvl2pPr>
            <a:lvl3pPr>
              <a:tabLst>
                <a:tab pos="285750" algn="l"/>
                <a:tab pos="1544638" algn="l"/>
                <a:tab pos="1830388" algn="l"/>
                <a:tab pos="2403475" algn="l"/>
                <a:tab pos="3200400" algn="l"/>
                <a:tab pos="3548063" algn="l"/>
                <a:tab pos="4967288" algn="l"/>
                <a:tab pos="5365750" algn="l"/>
                <a:tab pos="6858000" algn="l"/>
                <a:tab pos="7264400" algn="l"/>
              </a:tabLst>
              <a:defRPr sz="2400">
                <a:solidFill>
                  <a:schemeClr val="tx1"/>
                </a:solidFill>
                <a:latin typeface="Times New Roman"/>
              </a:defRPr>
            </a:lvl3pPr>
            <a:lvl4pPr>
              <a:tabLst>
                <a:tab pos="285750" algn="l"/>
                <a:tab pos="1544638" algn="l"/>
                <a:tab pos="1830388" algn="l"/>
                <a:tab pos="2403475" algn="l"/>
                <a:tab pos="3200400" algn="l"/>
                <a:tab pos="3548063" algn="l"/>
                <a:tab pos="4967288" algn="l"/>
                <a:tab pos="5365750" algn="l"/>
                <a:tab pos="6858000" algn="l"/>
                <a:tab pos="7264400" algn="l"/>
              </a:tabLst>
              <a:defRPr sz="2400">
                <a:solidFill>
                  <a:schemeClr val="tx1"/>
                </a:solidFill>
                <a:latin typeface="Times New Roman"/>
              </a:defRPr>
            </a:lvl4pPr>
            <a:lvl5pPr>
              <a:tabLst>
                <a:tab pos="285750" algn="l"/>
                <a:tab pos="1544638" algn="l"/>
                <a:tab pos="1830388" algn="l"/>
                <a:tab pos="2403475" algn="l"/>
                <a:tab pos="3200400" algn="l"/>
                <a:tab pos="3548063" algn="l"/>
                <a:tab pos="4967288" algn="l"/>
                <a:tab pos="5365750" algn="l"/>
                <a:tab pos="6858000" algn="l"/>
                <a:tab pos="7264400" algn="l"/>
              </a:tabLst>
              <a:defRPr sz="2400">
                <a:solidFill>
                  <a:schemeClr val="tx1"/>
                </a:solidFill>
                <a:latin typeface="Times New Roman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1544638" algn="l"/>
                <a:tab pos="1830388" algn="l"/>
                <a:tab pos="2403475" algn="l"/>
                <a:tab pos="3200400" algn="l"/>
                <a:tab pos="3548063" algn="l"/>
                <a:tab pos="4967288" algn="l"/>
                <a:tab pos="5365750" algn="l"/>
                <a:tab pos="6858000" algn="l"/>
                <a:tab pos="7264400" algn="l"/>
              </a:tabLst>
              <a:defRPr sz="2400">
                <a:solidFill>
                  <a:schemeClr val="tx1"/>
                </a:solidFill>
                <a:latin typeface="Times New Roman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1544638" algn="l"/>
                <a:tab pos="1830388" algn="l"/>
                <a:tab pos="2403475" algn="l"/>
                <a:tab pos="3200400" algn="l"/>
                <a:tab pos="3548063" algn="l"/>
                <a:tab pos="4967288" algn="l"/>
                <a:tab pos="5365750" algn="l"/>
                <a:tab pos="6858000" algn="l"/>
                <a:tab pos="7264400" algn="l"/>
              </a:tabLst>
              <a:defRPr sz="2400">
                <a:solidFill>
                  <a:schemeClr val="tx1"/>
                </a:solidFill>
                <a:latin typeface="Times New Roman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1544638" algn="l"/>
                <a:tab pos="1830388" algn="l"/>
                <a:tab pos="2403475" algn="l"/>
                <a:tab pos="3200400" algn="l"/>
                <a:tab pos="3548063" algn="l"/>
                <a:tab pos="4967288" algn="l"/>
                <a:tab pos="5365750" algn="l"/>
                <a:tab pos="6858000" algn="l"/>
                <a:tab pos="7264400" algn="l"/>
              </a:tabLst>
              <a:defRPr sz="2400">
                <a:solidFill>
                  <a:schemeClr val="tx1"/>
                </a:solidFill>
                <a:latin typeface="Times New Roman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1544638" algn="l"/>
                <a:tab pos="1830388" algn="l"/>
                <a:tab pos="2403475" algn="l"/>
                <a:tab pos="3200400" algn="l"/>
                <a:tab pos="3548063" algn="l"/>
                <a:tab pos="4967288" algn="l"/>
                <a:tab pos="5365750" algn="l"/>
                <a:tab pos="6858000" algn="l"/>
                <a:tab pos="7264400" algn="l"/>
              </a:tabLst>
              <a:defRPr sz="2400">
                <a:solidFill>
                  <a:schemeClr val="tx1"/>
                </a:solidFill>
                <a:latin typeface="Times New Roman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>
                <a:latin typeface="Times"/>
              </a:rPr>
              <a:t>type="i/I/a/A/1"								</a:t>
            </a:r>
            <a:r>
              <a:rPr lang="en-US" altLang="en-US" sz="1400">
                <a:latin typeface="Times"/>
              </a:rPr>
              <a:t>(default)</a:t>
            </a:r>
            <a:endParaRPr lang="en-US" altLang="en-US" sz="2000">
              <a:latin typeface="Times"/>
            </a:endParaRPr>
          </a:p>
          <a:p>
            <a:pPr>
              <a:spcBef>
                <a:spcPct val="50000"/>
              </a:spcBef>
            </a:pPr>
            <a:r>
              <a:rPr lang="en-US" altLang="en-US" sz="1600">
                <a:latin typeface="Times"/>
              </a:rPr>
              <a:t>i = 	i. Item One	I =	I. Item One	a =	a. Item One	A =	A. Item One	1 =	1.Item One</a:t>
            </a:r>
          </a:p>
          <a:p>
            <a:pPr>
              <a:spcBef>
                <a:spcPct val="50000"/>
              </a:spcBef>
            </a:pPr>
            <a:r>
              <a:rPr lang="en-US" altLang="en-US" sz="1600">
                <a:latin typeface="Times"/>
              </a:rPr>
              <a:t>	ii. Item Two      	II. Item Two		b. Item Two		B. Item Two		2. Item Two</a:t>
            </a:r>
          </a:p>
          <a:p>
            <a:pPr>
              <a:spcBef>
                <a:spcPct val="50000"/>
              </a:spcBef>
            </a:pPr>
            <a:r>
              <a:rPr lang="en-US" altLang="en-US" sz="1600">
                <a:latin typeface="Times"/>
              </a:rPr>
              <a:t>	iii. Item Three  	III. Item Three		c. Item Three		C. Item Three		3. Item Three</a:t>
            </a:r>
            <a:endParaRPr lang="en-US" altLang="en-US" sz="1600">
              <a:latin typeface="Times"/>
              <a:sym typeface="Wingdings" charset="2"/>
            </a:endParaRPr>
          </a:p>
          <a:p>
            <a:pPr>
              <a:spcBef>
                <a:spcPct val="50000"/>
              </a:spcBef>
            </a:pPr>
            <a:r>
              <a:rPr lang="en-US" altLang="en-US" sz="1600">
                <a:latin typeface="Times"/>
                <a:sym typeface="Wingdings" charset="2"/>
              </a:rPr>
              <a:t>	iv. Item Four		IV. Item Four		d. Item Four		D. Item Four		4. Item Four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latin typeface="Times"/>
              </a:rPr>
              <a:t>start="xx"</a:t>
            </a:r>
            <a:endParaRPr lang="en-US" altLang="en-US" sz="1600">
              <a:latin typeface="Times"/>
            </a:endParaRP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1600">
                <a:latin typeface="Times"/>
              </a:rPr>
              <a:t> This attribute lets you specify which number/letter will start the list</a:t>
            </a:r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auto">
          <a:xfrm>
            <a:off x="4038600" y="27432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152400" y="3962400"/>
            <a:ext cx="8991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212725" y="1828800"/>
            <a:ext cx="352107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dirty="0"/>
              <a:t>Ordered (Numbered) Lists:</a:t>
            </a:r>
            <a:r>
              <a:rPr lang="en-US" altLang="en-US" sz="2000" i="1" dirty="0">
                <a:latin typeface="Times"/>
              </a:rPr>
              <a:t> </a:t>
            </a:r>
          </a:p>
          <a:p>
            <a:endParaRPr lang="en-US" altLang="en-US" sz="2000" b="1" i="1" dirty="0" smtClean="0">
              <a:latin typeface="Times"/>
            </a:endParaRPr>
          </a:p>
          <a:p>
            <a:endParaRPr lang="en-US" altLang="en-US" sz="2000" b="1" i="1" dirty="0">
              <a:latin typeface="Times"/>
            </a:endParaRPr>
          </a:p>
          <a:p>
            <a:endParaRPr lang="en-US" altLang="en-US" sz="2000" b="1" i="1" dirty="0" smtClean="0">
              <a:latin typeface="Times"/>
            </a:endParaRPr>
          </a:p>
          <a:p>
            <a:endParaRPr lang="en-US" altLang="en-US" sz="2000" b="1" i="1" dirty="0">
              <a:latin typeface="Times"/>
            </a:endParaRPr>
          </a:p>
          <a:p>
            <a:endParaRPr lang="en-US" altLang="en-US" sz="2000" b="1" i="1" dirty="0" smtClean="0">
              <a:latin typeface="Times"/>
            </a:endParaRPr>
          </a:p>
          <a:p>
            <a:endParaRPr lang="en-US" altLang="en-US" sz="2000" b="1" i="1" dirty="0">
              <a:latin typeface="Times"/>
            </a:endParaRPr>
          </a:p>
          <a:p>
            <a:r>
              <a:rPr lang="en-US" altLang="en-US" sz="2000" b="1" i="1" dirty="0" smtClean="0">
                <a:latin typeface="Times"/>
              </a:rPr>
              <a:t>Ordered </a:t>
            </a:r>
            <a:r>
              <a:rPr lang="en-US" altLang="en-US" sz="2000" b="1" i="1" dirty="0">
                <a:latin typeface="Times"/>
              </a:rPr>
              <a:t>List Attributes</a:t>
            </a:r>
            <a:r>
              <a:rPr lang="en-US" altLang="en-US" sz="2000" b="1" dirty="0">
                <a:latin typeface="Times"/>
              </a:rPr>
              <a:t>:</a:t>
            </a:r>
            <a:endParaRPr lang="en-US" altLang="en-US" sz="2000" dirty="0">
              <a:latin typeface="Time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Lists -- Definition Lists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848600" cy="4343400"/>
          </a:xfrm>
        </p:spPr>
        <p:txBody>
          <a:bodyPr/>
          <a:lstStyle/>
          <a:p>
            <a:pPr marL="0" indent="0">
              <a:buFontTx/>
              <a:buNone/>
              <a:tabLst>
                <a:tab pos="457200" algn="l"/>
                <a:tab pos="914400" algn="l"/>
                <a:tab pos="1371600" algn="l"/>
              </a:tabLst>
            </a:pPr>
            <a:r>
              <a:rPr lang="en-US" altLang="en-US" b="1" dirty="0"/>
              <a:t>Definition Lists:</a:t>
            </a:r>
          </a:p>
          <a:p>
            <a:pPr marL="0" indent="0">
              <a:buFontTx/>
              <a:buNone/>
              <a:tabLst>
                <a:tab pos="457200" algn="l"/>
                <a:tab pos="914400" algn="l"/>
                <a:tab pos="1371600" algn="l"/>
              </a:tabLst>
            </a:pPr>
            <a:r>
              <a:rPr lang="en-US" altLang="en-US" sz="1600" dirty="0"/>
              <a:t>	&lt;DL&gt;</a:t>
            </a:r>
          </a:p>
          <a:p>
            <a:pPr marL="0" indent="0">
              <a:buFontTx/>
              <a:buNone/>
              <a:tabLst>
                <a:tab pos="457200" algn="l"/>
                <a:tab pos="914400" algn="l"/>
                <a:tab pos="1371600" algn="l"/>
              </a:tabLst>
            </a:pPr>
            <a:r>
              <a:rPr lang="en-US" altLang="en-US" sz="1600" dirty="0"/>
              <a:t>		&lt;DT&gt;List Name One</a:t>
            </a:r>
          </a:p>
          <a:p>
            <a:pPr marL="0" indent="0">
              <a:buFontTx/>
              <a:buNone/>
              <a:tabLst>
                <a:tab pos="457200" algn="l"/>
                <a:tab pos="914400" algn="l"/>
                <a:tab pos="1371600" algn="l"/>
              </a:tabLst>
            </a:pPr>
            <a:r>
              <a:rPr lang="en-US" altLang="en-US" sz="1600" dirty="0"/>
              <a:t>			&lt;DD&gt;This is where information about List Name One would go&lt;/DD&gt;</a:t>
            </a:r>
          </a:p>
          <a:p>
            <a:pPr marL="0" indent="0">
              <a:buFontTx/>
              <a:buNone/>
              <a:tabLst>
                <a:tab pos="457200" algn="l"/>
                <a:tab pos="914400" algn="l"/>
                <a:tab pos="1371600" algn="l"/>
              </a:tabLst>
            </a:pPr>
            <a:r>
              <a:rPr lang="en-US" altLang="en-US" sz="1600" dirty="0"/>
              <a:t>		&lt;/DT&gt;</a:t>
            </a:r>
          </a:p>
          <a:p>
            <a:pPr marL="0" indent="0">
              <a:buFontTx/>
              <a:buNone/>
              <a:tabLst>
                <a:tab pos="457200" algn="l"/>
                <a:tab pos="914400" algn="l"/>
                <a:tab pos="1371600" algn="l"/>
              </a:tabLst>
            </a:pPr>
            <a:r>
              <a:rPr lang="en-US" altLang="en-US" sz="1600" dirty="0"/>
              <a:t>		&lt;DT&gt;List Name Two</a:t>
            </a:r>
          </a:p>
          <a:p>
            <a:pPr marL="0" indent="0">
              <a:buFontTx/>
              <a:buNone/>
              <a:tabLst>
                <a:tab pos="457200" algn="l"/>
                <a:tab pos="914400" algn="l"/>
                <a:tab pos="1371600" algn="l"/>
              </a:tabLst>
            </a:pPr>
            <a:r>
              <a:rPr lang="en-US" altLang="en-US" sz="1600" dirty="0"/>
              <a:t>			&lt;DD&gt;This is where information about List Name Two would go&lt;/DD&gt;</a:t>
            </a:r>
          </a:p>
          <a:p>
            <a:pPr marL="0" indent="0">
              <a:buFontTx/>
              <a:buNone/>
              <a:tabLst>
                <a:tab pos="457200" algn="l"/>
                <a:tab pos="914400" algn="l"/>
                <a:tab pos="1371600" algn="l"/>
              </a:tabLst>
            </a:pPr>
            <a:r>
              <a:rPr lang="en-US" altLang="en-US" sz="1600" dirty="0"/>
              <a:t>		&lt;/DT&gt;</a:t>
            </a:r>
          </a:p>
          <a:p>
            <a:pPr marL="0" indent="0">
              <a:buFontTx/>
              <a:buNone/>
              <a:tabLst>
                <a:tab pos="457200" algn="l"/>
                <a:tab pos="914400" algn="l"/>
                <a:tab pos="1371600" algn="l"/>
              </a:tabLst>
            </a:pPr>
            <a:r>
              <a:rPr lang="en-US" altLang="en-US" sz="1600" dirty="0"/>
              <a:t>	&lt;/DL&gt;</a:t>
            </a:r>
            <a:endParaRPr lang="en-US" altLang="en-US" dirty="0"/>
          </a:p>
          <a:p>
            <a:pPr marL="0" indent="0">
              <a:buFontTx/>
              <a:buNone/>
              <a:tabLst>
                <a:tab pos="457200" algn="l"/>
                <a:tab pos="914400" algn="l"/>
                <a:tab pos="1371600" algn="l"/>
              </a:tabLst>
            </a:pPr>
            <a:r>
              <a:rPr lang="en-US" altLang="en-US" dirty="0"/>
              <a:t>		</a:t>
            </a: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4419600" y="3886200"/>
            <a:ext cx="485775" cy="533400"/>
          </a:xfrm>
          <a:prstGeom prst="downArrow">
            <a:avLst>
              <a:gd name="adj1" fmla="val 50000"/>
              <a:gd name="adj2" fmla="val 27451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2057400" y="4398962"/>
            <a:ext cx="5562600" cy="192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600" dirty="0">
                <a:latin typeface="Times"/>
              </a:rPr>
              <a:t>List Name One</a:t>
            </a:r>
          </a:p>
          <a:p>
            <a:pPr>
              <a:spcBef>
                <a:spcPct val="50000"/>
              </a:spcBef>
            </a:pPr>
            <a:r>
              <a:rPr lang="en-US" altLang="en-US" sz="1600" dirty="0">
                <a:latin typeface="Times"/>
              </a:rPr>
              <a:t>	This is where information about List Name One</a:t>
            </a:r>
            <a:br>
              <a:rPr lang="en-US" altLang="en-US" sz="1600" dirty="0">
                <a:latin typeface="Times"/>
              </a:rPr>
            </a:br>
            <a:r>
              <a:rPr lang="en-US" altLang="en-US" sz="1600" dirty="0">
                <a:latin typeface="Times"/>
              </a:rPr>
              <a:t>	would go</a:t>
            </a:r>
          </a:p>
          <a:p>
            <a:pPr>
              <a:spcBef>
                <a:spcPct val="50000"/>
              </a:spcBef>
            </a:pPr>
            <a:r>
              <a:rPr lang="en-US" altLang="en-US" sz="1600" dirty="0">
                <a:latin typeface="Times"/>
              </a:rPr>
              <a:t>List Name Two</a:t>
            </a:r>
          </a:p>
          <a:p>
            <a:pPr>
              <a:spcBef>
                <a:spcPct val="50000"/>
              </a:spcBef>
            </a:pPr>
            <a:r>
              <a:rPr lang="en-US" altLang="en-US" sz="1600" dirty="0">
                <a:latin typeface="Times"/>
              </a:rPr>
              <a:t>	This is where information about List Name Two</a:t>
            </a:r>
            <a:br>
              <a:rPr lang="en-US" altLang="en-US" sz="1600" dirty="0">
                <a:latin typeface="Times"/>
              </a:rPr>
            </a:br>
            <a:r>
              <a:rPr lang="en-US" altLang="en-US" sz="1600" dirty="0">
                <a:latin typeface="Times"/>
              </a:rPr>
              <a:t>	would go</a:t>
            </a:r>
            <a:endParaRPr lang="en-US" altLang="en-US" dirty="0">
              <a:latin typeface="Time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Links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altLang="en-US" dirty="0"/>
              <a:t>The anchor tag &lt;A&gt; is used to link one document to another or from one part of a document to another part of the same document.</a:t>
            </a:r>
          </a:p>
          <a:p>
            <a:pPr marL="0" indent="0">
              <a:buFontTx/>
              <a:buNone/>
            </a:pPr>
            <a:r>
              <a:rPr lang="en-US" altLang="en-US" b="1" dirty="0" smtClean="0"/>
              <a:t>Basic </a:t>
            </a:r>
            <a:r>
              <a:rPr lang="en-US" altLang="en-US" b="1" dirty="0"/>
              <a:t>Links:</a:t>
            </a:r>
          </a:p>
          <a:p>
            <a:pPr marL="0" indent="0">
              <a:buFontTx/>
              <a:buNone/>
            </a:pPr>
            <a:r>
              <a:rPr lang="en-US" altLang="en-US" dirty="0"/>
              <a:t>&lt;A HREF="http://www.stanford.edu/"&gt;Stanford University&lt;/A&gt;</a:t>
            </a:r>
          </a:p>
          <a:p>
            <a:pPr marL="0" indent="0">
              <a:buFontTx/>
              <a:buNone/>
            </a:pPr>
            <a:r>
              <a:rPr lang="en-US" altLang="en-US" b="1" dirty="0" smtClean="0"/>
              <a:t>Inter-document </a:t>
            </a:r>
            <a:r>
              <a:rPr lang="en-US" altLang="en-US" b="1" dirty="0"/>
              <a:t>Links:</a:t>
            </a:r>
          </a:p>
          <a:p>
            <a:pPr marL="0" indent="0">
              <a:buFontTx/>
              <a:buNone/>
            </a:pPr>
            <a:r>
              <a:rPr lang="en-US" altLang="en-US" dirty="0"/>
              <a:t>&lt;A HREF="#spot"&gt;Point to 'spot' in this document&lt;/A&gt;</a:t>
            </a:r>
          </a:p>
          <a:p>
            <a:pPr marL="0" indent="0">
              <a:buFontTx/>
              <a:buNone/>
            </a:pPr>
            <a:r>
              <a:rPr lang="en-US" altLang="en-US" b="1" dirty="0" smtClean="0"/>
              <a:t>Defining </a:t>
            </a:r>
            <a:r>
              <a:rPr lang="en-US" altLang="en-US" b="1" dirty="0"/>
              <a:t>a point in a document:</a:t>
            </a:r>
          </a:p>
          <a:p>
            <a:pPr marL="0" indent="0">
              <a:buFontTx/>
              <a:buNone/>
            </a:pPr>
            <a:r>
              <a:rPr lang="en-US" altLang="en-US" dirty="0"/>
              <a:t>&lt;A NAME="spot"&gt;Spot&lt;/A&gt;</a:t>
            </a:r>
          </a:p>
          <a:p>
            <a:pPr marL="0" indent="0">
              <a:buFontTx/>
              <a:buNone/>
            </a:pPr>
            <a:r>
              <a:rPr lang="en-US" altLang="en-US" b="1" dirty="0" smtClean="0"/>
              <a:t>Email </a:t>
            </a:r>
            <a:r>
              <a:rPr lang="en-US" altLang="en-US" b="1" dirty="0"/>
              <a:t>links:</a:t>
            </a:r>
          </a:p>
          <a:p>
            <a:pPr marL="0" indent="0">
              <a:buFontTx/>
              <a:buNone/>
            </a:pPr>
            <a:r>
              <a:rPr lang="en-US" altLang="en-US" dirty="0"/>
              <a:t>&lt;A HREF="mailto:someone@somehost.com"&gt;Email someone@somehost.com&lt;/A&gt;</a:t>
            </a:r>
            <a:endParaRPr lang="en-US" alt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Images</a:t>
            </a:r>
            <a:endParaRPr lang="en-US" altLang="en-US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28800"/>
            <a:ext cx="8458200" cy="4876800"/>
          </a:xfrm>
        </p:spPr>
        <p:txBody>
          <a:bodyPr/>
          <a:lstStyle/>
          <a:p>
            <a:pPr marL="0" indent="0">
              <a:buFontTx/>
              <a:buNone/>
              <a:tabLst>
                <a:tab pos="292100" algn="l"/>
                <a:tab pos="457200" algn="l"/>
                <a:tab pos="685800" algn="l"/>
                <a:tab pos="914400" algn="l"/>
              </a:tabLst>
            </a:pPr>
            <a:r>
              <a:rPr lang="en-US" altLang="en-US" sz="3200" dirty="0"/>
              <a:t>To have a graphic appear on a webpage, web designers must to put the &lt;IMG&gt; tag in with the address where the graphic "lives":</a:t>
            </a:r>
          </a:p>
          <a:p>
            <a:pPr marL="0" indent="0" algn="ctr">
              <a:buFontTx/>
              <a:buNone/>
              <a:tabLst>
                <a:tab pos="292100" algn="l"/>
                <a:tab pos="457200" algn="l"/>
                <a:tab pos="685800" algn="l"/>
                <a:tab pos="914400" algn="l"/>
              </a:tabLst>
            </a:pPr>
            <a:endParaRPr lang="en-US" altLang="en-US" sz="2400" dirty="0" smtClean="0"/>
          </a:p>
          <a:p>
            <a:pPr marL="0" indent="0" algn="ctr">
              <a:buFontTx/>
              <a:buNone/>
              <a:tabLst>
                <a:tab pos="292100" algn="l"/>
                <a:tab pos="457200" algn="l"/>
                <a:tab pos="685800" algn="l"/>
                <a:tab pos="914400" algn="l"/>
              </a:tabLst>
            </a:pPr>
            <a:r>
              <a:rPr lang="en-US" altLang="en-US" sz="2400" dirty="0" smtClean="0"/>
              <a:t>&lt;</a:t>
            </a:r>
            <a:r>
              <a:rPr lang="en-US" altLang="en-US" sz="2400" dirty="0"/>
              <a:t>IMG SRC="http://www.someplace.com/images/fish.gif"&gt;</a:t>
            </a:r>
            <a:endParaRPr lang="en-US" altLang="en-US" sz="3200" dirty="0"/>
          </a:p>
          <a:p>
            <a:pPr marL="0" indent="0">
              <a:buFontTx/>
              <a:buNone/>
              <a:tabLst>
                <a:tab pos="292100" algn="l"/>
                <a:tab pos="457200" algn="l"/>
                <a:tab pos="685800" algn="l"/>
                <a:tab pos="914400" algn="l"/>
              </a:tabLst>
            </a:pPr>
            <a:endParaRPr lang="en-US" altLang="en-US" sz="3200" dirty="0"/>
          </a:p>
        </p:txBody>
      </p:sp>
      <p:graphicFrame>
        <p:nvGraphicFramePr>
          <p:cNvPr id="184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9311404"/>
              </p:ext>
            </p:extLst>
          </p:nvPr>
        </p:nvGraphicFramePr>
        <p:xfrm>
          <a:off x="3530600" y="4949825"/>
          <a:ext cx="1498600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9" r:id="rId4" imgW="2843784" imgH="1886712" progId="MS_ClipArt_Gallery">
                  <p:embed/>
                </p:oleObj>
              </mc:Choice>
              <mc:Fallback>
                <p:oleObj r:id="rId4" imgW="2843784" imgH="1886712" progId="MS_ClipArt_Gallery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0600" y="4949825"/>
                        <a:ext cx="1498600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Images (contd.,)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tabLst>
                <a:tab pos="292100" algn="l"/>
                <a:tab pos="457200" algn="l"/>
                <a:tab pos="685800" algn="l"/>
                <a:tab pos="914400" algn="l"/>
              </a:tabLst>
            </a:pPr>
            <a:r>
              <a:rPr lang="en-US" altLang="en-US" dirty="0" smtClean="0"/>
              <a:t>Graphics attributes:</a:t>
            </a:r>
          </a:p>
          <a:p>
            <a:pPr marL="0" indent="0">
              <a:buFontTx/>
              <a:buNone/>
              <a:tabLst>
                <a:tab pos="292100" algn="l"/>
                <a:tab pos="457200" algn="l"/>
                <a:tab pos="685800" algn="l"/>
                <a:tab pos="914400" algn="l"/>
              </a:tabLst>
            </a:pPr>
            <a:r>
              <a:rPr lang="en-US" altLang="en-US" dirty="0" smtClean="0"/>
              <a:t>	alt="text": insert a description of the graphic for those who are using browsers that cannot </a:t>
            </a:r>
            <a:br>
              <a:rPr lang="en-US" altLang="en-US" dirty="0" smtClean="0"/>
            </a:br>
            <a:r>
              <a:rPr lang="en-US" altLang="en-US" dirty="0" smtClean="0"/>
              <a:t>		process images (e.g., page readers for the blind)</a:t>
            </a:r>
          </a:p>
          <a:p>
            <a:pPr marL="0" indent="0">
              <a:buFontTx/>
              <a:buNone/>
              <a:tabLst>
                <a:tab pos="292100" algn="l"/>
                <a:tab pos="457200" algn="l"/>
                <a:tab pos="685800" algn="l"/>
                <a:tab pos="914400" algn="l"/>
              </a:tabLst>
            </a:pPr>
            <a:r>
              <a:rPr lang="en-US" altLang="en-US" dirty="0" smtClean="0"/>
              <a:t>	width="xx/xx%": width in pixels/percentage</a:t>
            </a:r>
          </a:p>
          <a:p>
            <a:pPr marL="0" indent="0">
              <a:buFontTx/>
              <a:buNone/>
              <a:tabLst>
                <a:tab pos="292100" algn="l"/>
                <a:tab pos="457200" algn="l"/>
                <a:tab pos="685800" algn="l"/>
                <a:tab pos="914400" algn="l"/>
              </a:tabLst>
            </a:pPr>
            <a:r>
              <a:rPr lang="en-US" altLang="en-US" dirty="0" smtClean="0"/>
              <a:t>	height="xx/xx%": height in pixels/percentage</a:t>
            </a:r>
          </a:p>
          <a:p>
            <a:pPr marL="0" indent="0">
              <a:buFontTx/>
              <a:buNone/>
              <a:tabLst>
                <a:tab pos="292100" algn="l"/>
                <a:tab pos="457200" algn="l"/>
                <a:tab pos="685800" algn="l"/>
                <a:tab pos="914400" algn="l"/>
              </a:tabLst>
            </a:pPr>
            <a:r>
              <a:rPr lang="en-US" altLang="en-US" dirty="0" smtClean="0"/>
              <a:t>	border="xx": pixel length of the border surrounding the image. </a:t>
            </a:r>
          </a:p>
          <a:p>
            <a:pPr marL="0" indent="0">
              <a:buFontTx/>
              <a:buNone/>
              <a:tabLst>
                <a:tab pos="292100" algn="l"/>
                <a:tab pos="457200" algn="l"/>
                <a:tab pos="685800" algn="l"/>
                <a:tab pos="914400" algn="l"/>
              </a:tabLst>
            </a:pPr>
            <a:r>
              <a:rPr lang="en-US" altLang="en-US" dirty="0" smtClean="0"/>
              <a:t>	</a:t>
            </a:r>
            <a:r>
              <a:rPr lang="en-US" altLang="en-US" dirty="0" err="1" smtClean="0"/>
              <a:t>hspace</a:t>
            </a:r>
            <a:r>
              <a:rPr lang="en-US" altLang="en-US" dirty="0" smtClean="0"/>
              <a:t>="xx": places a buffer of space horizontally around the image</a:t>
            </a:r>
          </a:p>
          <a:p>
            <a:pPr marL="0" indent="0">
              <a:buFontTx/>
              <a:buNone/>
              <a:tabLst>
                <a:tab pos="292100" algn="l"/>
                <a:tab pos="457200" algn="l"/>
                <a:tab pos="685800" algn="l"/>
                <a:tab pos="914400" algn="l"/>
              </a:tabLst>
            </a:pPr>
            <a:r>
              <a:rPr lang="en-US" altLang="en-US" dirty="0" smtClean="0"/>
              <a:t>	</a:t>
            </a:r>
            <a:r>
              <a:rPr lang="en-US" altLang="en-US" dirty="0" err="1" smtClean="0"/>
              <a:t>vspace</a:t>
            </a:r>
            <a:r>
              <a:rPr lang="en-US" altLang="en-US" dirty="0" smtClean="0"/>
              <a:t>="xx": places a buffer of space vertically around the image</a:t>
            </a:r>
          </a:p>
          <a:p>
            <a:pPr marL="0" indent="0">
              <a:buFontTx/>
              <a:buNone/>
              <a:tabLst>
                <a:tab pos="292100" algn="l"/>
                <a:tab pos="457200" algn="l"/>
                <a:tab pos="685800" algn="l"/>
                <a:tab pos="914400" algn="l"/>
              </a:tabLst>
            </a:pPr>
            <a:r>
              <a:rPr lang="en-US" altLang="en-US" dirty="0" smtClean="0"/>
              <a:t>	align="top/middle/bottom/right/left": aligns image in relation to the text (see next 2 slides)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15577"/>
      </p:ext>
    </p:extLst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Images </a:t>
            </a:r>
            <a:r>
              <a:rPr lang="en-US" altLang="en-US" dirty="0"/>
              <a:t>(cont.)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altLang="en-US" sz="1600"/>
              <a:t>&lt;img src="http://www.someplace.com/images/fish.gif" align="top"&gt;All about Fish</a:t>
            </a:r>
          </a:p>
          <a:p>
            <a:pPr marL="0" indent="0">
              <a:buFontTx/>
              <a:buNone/>
            </a:pPr>
            <a:endParaRPr lang="en-US" altLang="en-US" sz="1600"/>
          </a:p>
          <a:p>
            <a:pPr marL="0" indent="0">
              <a:buFontTx/>
              <a:buNone/>
            </a:pPr>
            <a:endParaRPr lang="en-US" altLang="en-US" sz="1600"/>
          </a:p>
          <a:p>
            <a:pPr marL="0" indent="0">
              <a:buFontTx/>
              <a:buNone/>
            </a:pPr>
            <a:endParaRPr lang="en-US" altLang="en-US" sz="1600"/>
          </a:p>
          <a:p>
            <a:pPr marL="0" indent="0">
              <a:buFontTx/>
              <a:buNone/>
            </a:pPr>
            <a:endParaRPr lang="en-US" altLang="en-US" sz="1600"/>
          </a:p>
          <a:p>
            <a:pPr marL="0" indent="0">
              <a:buFontTx/>
              <a:buNone/>
            </a:pPr>
            <a:endParaRPr lang="en-US" altLang="en-US" sz="1600"/>
          </a:p>
          <a:p>
            <a:pPr marL="0" indent="0">
              <a:buFontTx/>
              <a:buNone/>
            </a:pPr>
            <a:r>
              <a:rPr lang="en-US" altLang="en-US" sz="1600"/>
              <a:t>&lt;img src="http://www.someplace.com/images/fish.gif" align="middle"&gt;All about Fish</a:t>
            </a:r>
          </a:p>
          <a:p>
            <a:pPr marL="0" indent="0">
              <a:buFontTx/>
              <a:buNone/>
            </a:pPr>
            <a:endParaRPr lang="en-US" altLang="en-US" sz="1600"/>
          </a:p>
          <a:p>
            <a:pPr marL="0" indent="0">
              <a:buFontTx/>
              <a:buNone/>
            </a:pPr>
            <a:endParaRPr lang="en-US" altLang="en-US" sz="1600"/>
          </a:p>
          <a:p>
            <a:pPr marL="0" indent="0">
              <a:buFontTx/>
              <a:buNone/>
            </a:pPr>
            <a:endParaRPr lang="en-US" altLang="en-US" sz="1600"/>
          </a:p>
          <a:p>
            <a:pPr marL="0" indent="0">
              <a:buFontTx/>
              <a:buNone/>
            </a:pPr>
            <a:endParaRPr lang="en-US" altLang="en-US" sz="1600"/>
          </a:p>
          <a:p>
            <a:pPr marL="0" indent="0">
              <a:buFontTx/>
              <a:buNone/>
            </a:pPr>
            <a:endParaRPr lang="en-US" altLang="en-US" sz="1600"/>
          </a:p>
          <a:p>
            <a:pPr marL="0" indent="0">
              <a:buFontTx/>
              <a:buNone/>
            </a:pPr>
            <a:r>
              <a:rPr lang="en-US" altLang="en-US" sz="1600"/>
              <a:t>&lt;img src="http://www.someplace.com/images/fish.gif" align="bottom"&gt;All about Fish</a:t>
            </a:r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762000" y="2359025"/>
          <a:ext cx="1498600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9" r:id="rId4" imgW="2843784" imgH="1886712" progId="MS_ClipArt_Gallery">
                  <p:embed/>
                </p:oleObj>
              </mc:Choice>
              <mc:Fallback>
                <p:oleObj r:id="rId4" imgW="2843784" imgH="1886712" progId="MS_ClipArt_Gallery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359025"/>
                        <a:ext cx="1498600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2362200" y="2300288"/>
            <a:ext cx="13493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>
                <a:latin typeface="Times"/>
              </a:rPr>
              <a:t>All about Fish</a:t>
            </a:r>
          </a:p>
        </p:txBody>
      </p:sp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685800" y="4038600"/>
          <a:ext cx="1498600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0" r:id="rId6" imgW="2843784" imgH="1886712" progId="MS_ClipArt_Gallery">
                  <p:embed/>
                </p:oleObj>
              </mc:Choice>
              <mc:Fallback>
                <p:oleObj r:id="rId6" imgW="2843784" imgH="1886712" progId="MS_ClipArt_Gallery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038600"/>
                        <a:ext cx="1498600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3" name="Object 7"/>
          <p:cNvGraphicFramePr>
            <a:graphicFrameLocks noChangeAspect="1"/>
          </p:cNvGraphicFramePr>
          <p:nvPr/>
        </p:nvGraphicFramePr>
        <p:xfrm>
          <a:off x="762000" y="5715000"/>
          <a:ext cx="1498600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1" r:id="rId7" imgW="2843784" imgH="1886712" progId="MS_ClipArt_Gallery">
                  <p:embed/>
                </p:oleObj>
              </mc:Choice>
              <mc:Fallback>
                <p:oleObj r:id="rId7" imgW="2843784" imgH="1886712" progId="MS_ClipArt_Gallery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715000"/>
                        <a:ext cx="1498600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2362200" y="4343400"/>
            <a:ext cx="13493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>
                <a:latin typeface="Times"/>
              </a:rPr>
              <a:t>All about Fish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2308225" y="6477000"/>
            <a:ext cx="13493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>
                <a:latin typeface="Times"/>
              </a:rPr>
              <a:t>All about Fish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Images </a:t>
            </a:r>
            <a:r>
              <a:rPr lang="en-US" altLang="en-US" dirty="0"/>
              <a:t>(cont.)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609600" y="1828800"/>
            <a:ext cx="78486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Clr>
                <a:schemeClr val="tx2"/>
              </a:buClr>
            </a:pPr>
            <a:r>
              <a:rPr lang="en-US" altLang="en-US" sz="1600"/>
              <a:t>&lt;img src="http://www.someplace.com/images/fish.gif" align="left"&gt;</a:t>
            </a:r>
          </a:p>
          <a:p>
            <a:pPr>
              <a:spcBef>
                <a:spcPct val="20000"/>
              </a:spcBef>
              <a:buClr>
                <a:schemeClr val="tx2"/>
              </a:buClr>
            </a:pPr>
            <a:endParaRPr lang="en-US" altLang="en-US" sz="1600"/>
          </a:p>
          <a:p>
            <a:pPr>
              <a:spcBef>
                <a:spcPct val="20000"/>
              </a:spcBef>
              <a:buClr>
                <a:schemeClr val="tx2"/>
              </a:buClr>
            </a:pPr>
            <a:endParaRPr lang="en-US" altLang="en-US" sz="1600"/>
          </a:p>
          <a:p>
            <a:pPr>
              <a:spcBef>
                <a:spcPct val="20000"/>
              </a:spcBef>
              <a:buClr>
                <a:schemeClr val="tx2"/>
              </a:buClr>
            </a:pPr>
            <a:endParaRPr lang="en-US" altLang="en-US" sz="1600"/>
          </a:p>
          <a:p>
            <a:pPr>
              <a:spcBef>
                <a:spcPct val="20000"/>
              </a:spcBef>
              <a:buClr>
                <a:schemeClr val="tx2"/>
              </a:buClr>
            </a:pPr>
            <a:endParaRPr lang="en-US" altLang="en-US" sz="1600"/>
          </a:p>
          <a:p>
            <a:pPr>
              <a:spcBef>
                <a:spcPct val="20000"/>
              </a:spcBef>
              <a:buClr>
                <a:schemeClr val="tx2"/>
              </a:buClr>
            </a:pPr>
            <a:endParaRPr lang="en-US" altLang="en-US" sz="1600"/>
          </a:p>
          <a:p>
            <a:pPr>
              <a:spcBef>
                <a:spcPct val="20000"/>
              </a:spcBef>
              <a:buClr>
                <a:schemeClr val="tx2"/>
              </a:buClr>
            </a:pPr>
            <a:endParaRPr lang="en-US" altLang="en-US" sz="1600"/>
          </a:p>
          <a:p>
            <a:pPr>
              <a:spcBef>
                <a:spcPct val="20000"/>
              </a:spcBef>
              <a:buClr>
                <a:schemeClr val="tx2"/>
              </a:buClr>
            </a:pPr>
            <a:endParaRPr lang="en-US" altLang="en-US" sz="1600"/>
          </a:p>
          <a:p>
            <a:pPr>
              <a:spcBef>
                <a:spcPct val="20000"/>
              </a:spcBef>
              <a:buClr>
                <a:schemeClr val="tx2"/>
              </a:buClr>
            </a:pPr>
            <a:r>
              <a:rPr lang="en-US" altLang="en-US" sz="1600"/>
              <a:t>&lt;img src="http://www.someplace.com/images/fish.gif" align="right"&gt;</a:t>
            </a:r>
          </a:p>
        </p:txBody>
      </p:sp>
      <p:graphicFrame>
        <p:nvGraphicFramePr>
          <p:cNvPr id="20486" name="Object 6"/>
          <p:cNvGraphicFramePr>
            <a:graphicFrameLocks noChangeAspect="1"/>
          </p:cNvGraphicFramePr>
          <p:nvPr/>
        </p:nvGraphicFramePr>
        <p:xfrm>
          <a:off x="762000" y="2359025"/>
          <a:ext cx="1498600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4" r:id="rId4" imgW="2843784" imgH="1886712" progId="MS_ClipArt_Gallery">
                  <p:embed/>
                </p:oleObj>
              </mc:Choice>
              <mc:Fallback>
                <p:oleObj r:id="rId4" imgW="2843784" imgH="1886712" progId="MS_ClipArt_Gallery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359025"/>
                        <a:ext cx="1498600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9" name="Object 9"/>
          <p:cNvGraphicFramePr>
            <a:graphicFrameLocks noChangeAspect="1"/>
          </p:cNvGraphicFramePr>
          <p:nvPr/>
        </p:nvGraphicFramePr>
        <p:xfrm>
          <a:off x="6248400" y="4648200"/>
          <a:ext cx="1498600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5" r:id="rId6" imgW="2843784" imgH="1886712" progId="MS_ClipArt_Gallery">
                  <p:embed/>
                </p:oleObj>
              </mc:Choice>
              <mc:Fallback>
                <p:oleObj r:id="rId6" imgW="2843784" imgH="1886712" progId="MS_ClipArt_Gallery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4648200"/>
                        <a:ext cx="1498600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Tag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3200" dirty="0" smtClean="0"/>
              <a:t>Graphical tables are enclosed within a two-sided </a:t>
            </a:r>
            <a:r>
              <a:rPr lang="en-US" sz="3200" dirty="0" smtClean="0">
                <a:solidFill>
                  <a:srgbClr val="FF0000"/>
                </a:solidFill>
              </a:rPr>
              <a:t>&lt;table&gt; </a:t>
            </a:r>
            <a:r>
              <a:rPr lang="en-US" sz="3200" dirty="0" smtClean="0"/>
              <a:t>tag that identifies the start and ending of the table structure.</a:t>
            </a:r>
          </a:p>
          <a:p>
            <a:pPr algn="just"/>
            <a:r>
              <a:rPr lang="en-US" sz="3200" dirty="0" smtClean="0"/>
              <a:t>Each row of the table is indicated using a two-sided </a:t>
            </a:r>
            <a:r>
              <a:rPr lang="en-US" sz="3200" dirty="0" smtClean="0">
                <a:solidFill>
                  <a:srgbClr val="FF0000"/>
                </a:solidFill>
              </a:rPr>
              <a:t>&lt;</a:t>
            </a:r>
            <a:r>
              <a:rPr lang="en-US" sz="3200" dirty="0" err="1" smtClean="0">
                <a:solidFill>
                  <a:srgbClr val="FF0000"/>
                </a:solidFill>
              </a:rPr>
              <a:t>tr</a:t>
            </a:r>
            <a:r>
              <a:rPr lang="en-US" sz="3200" dirty="0" smtClean="0">
                <a:solidFill>
                  <a:srgbClr val="FF0000"/>
                </a:solidFill>
              </a:rPr>
              <a:t>&gt;</a:t>
            </a:r>
            <a:r>
              <a:rPr lang="en-US" sz="3200" dirty="0" smtClean="0"/>
              <a:t> (for table row).</a:t>
            </a:r>
          </a:p>
          <a:p>
            <a:pPr algn="just"/>
            <a:r>
              <a:rPr lang="en-US" sz="3200" dirty="0" smtClean="0"/>
              <a:t>Within each table row, a two-sided </a:t>
            </a:r>
            <a:r>
              <a:rPr lang="en-US" sz="3200" dirty="0" smtClean="0">
                <a:solidFill>
                  <a:srgbClr val="FF0000"/>
                </a:solidFill>
              </a:rPr>
              <a:t>&lt;td&gt;</a:t>
            </a:r>
            <a:r>
              <a:rPr lang="en-US" sz="3200" dirty="0" smtClean="0"/>
              <a:t> (for table data) tag indicates the presence of individual table cells.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97180380"/>
      </p:ext>
    </p:extLst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General Table Syntax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828800"/>
            <a:ext cx="7848600" cy="43434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2000" b="1" dirty="0" smtClean="0">
                <a:latin typeface="Courier New" pitchFamily="49" charset="0"/>
              </a:rPr>
              <a:t>&lt;table&gt;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2000" b="1" dirty="0" smtClean="0">
                <a:latin typeface="Courier New" pitchFamily="49" charset="0"/>
              </a:rPr>
              <a:t>  &lt;</a:t>
            </a:r>
            <a:r>
              <a:rPr lang="en-US" sz="2000" b="1" dirty="0" err="1" smtClean="0">
                <a:latin typeface="Courier New" pitchFamily="49" charset="0"/>
              </a:rPr>
              <a:t>tr</a:t>
            </a:r>
            <a:r>
              <a:rPr lang="en-US" sz="2000" b="1" dirty="0" smtClean="0">
                <a:latin typeface="Courier New" pitchFamily="49" charset="0"/>
              </a:rPr>
              <a:t>&gt;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2000" b="1" dirty="0" smtClean="0">
                <a:latin typeface="Courier New" pitchFamily="49" charset="0"/>
              </a:rPr>
              <a:t>		&lt;td&gt; First Cell &lt;/td&gt;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2000" b="1" dirty="0" smtClean="0">
                <a:latin typeface="Courier New" pitchFamily="49" charset="0"/>
              </a:rPr>
              <a:t>		&lt;td&gt; Second Cell &lt;/td&gt;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2000" b="1" dirty="0" smtClean="0">
                <a:latin typeface="Courier New" pitchFamily="49" charset="0"/>
              </a:rPr>
              <a:t>  &lt;/</a:t>
            </a:r>
            <a:r>
              <a:rPr lang="en-US" sz="2000" b="1" dirty="0" err="1" smtClean="0">
                <a:latin typeface="Courier New" pitchFamily="49" charset="0"/>
              </a:rPr>
              <a:t>tr</a:t>
            </a:r>
            <a:r>
              <a:rPr lang="en-US" sz="2000" b="1" dirty="0" smtClean="0">
                <a:latin typeface="Courier New" pitchFamily="49" charset="0"/>
              </a:rPr>
              <a:t>&gt;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2000" b="1" dirty="0" smtClean="0">
                <a:latin typeface="Courier New" pitchFamily="49" charset="0"/>
              </a:rPr>
              <a:t>  &lt;</a:t>
            </a:r>
            <a:r>
              <a:rPr lang="en-US" sz="2000" b="1" dirty="0" err="1" smtClean="0">
                <a:latin typeface="Courier New" pitchFamily="49" charset="0"/>
              </a:rPr>
              <a:t>tr</a:t>
            </a:r>
            <a:r>
              <a:rPr lang="en-US" sz="2000" b="1" dirty="0" smtClean="0">
                <a:latin typeface="Courier New" pitchFamily="49" charset="0"/>
              </a:rPr>
              <a:t>&gt;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2000" b="1" dirty="0" smtClean="0">
                <a:latin typeface="Courier New" pitchFamily="49" charset="0"/>
              </a:rPr>
              <a:t>		&lt;td&gt; Third Cell &lt;/td&gt;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2000" b="1" dirty="0" smtClean="0">
                <a:latin typeface="Courier New" pitchFamily="49" charset="0"/>
              </a:rPr>
              <a:t>		&lt;td&gt; Fourth Cell &lt;/td&gt;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2000" b="1" dirty="0" smtClean="0">
                <a:latin typeface="Courier New" pitchFamily="49" charset="0"/>
              </a:rPr>
              <a:t>  &lt;/</a:t>
            </a:r>
            <a:r>
              <a:rPr lang="en-US" sz="2000" b="1" dirty="0" err="1" smtClean="0">
                <a:latin typeface="Courier New" pitchFamily="49" charset="0"/>
              </a:rPr>
              <a:t>tr</a:t>
            </a:r>
            <a:r>
              <a:rPr lang="en-US" sz="2000" b="1" dirty="0" smtClean="0">
                <a:latin typeface="Courier New" pitchFamily="49" charset="0"/>
              </a:rPr>
              <a:t>&gt;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2000" b="1" dirty="0" smtClean="0">
                <a:latin typeface="Courier New" pitchFamily="49" charset="0"/>
              </a:rPr>
              <a:t>&lt;/table&gt;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905000" y="5181600"/>
            <a:ext cx="6926263" cy="914400"/>
            <a:chOff x="398" y="2112"/>
            <a:chExt cx="4690" cy="815"/>
          </a:xfrm>
        </p:grpSpPr>
        <p:graphicFrame>
          <p:nvGraphicFramePr>
            <p:cNvPr id="5" name="Object 5"/>
            <p:cNvGraphicFramePr>
              <a:graphicFrameLocks noChangeAspect="1"/>
            </p:cNvGraphicFramePr>
            <p:nvPr/>
          </p:nvGraphicFramePr>
          <p:xfrm>
            <a:off x="1248" y="2112"/>
            <a:ext cx="3840" cy="6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15" name="Bitmap Image" r:id="rId4" imgW="3981701" imgH="638298" progId="Paint.Picture">
                    <p:embed/>
                  </p:oleObj>
                </mc:Choice>
                <mc:Fallback>
                  <p:oleObj name="Bitmap Image" r:id="rId4" imgW="3981701" imgH="638298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8" y="2112"/>
                          <a:ext cx="3840" cy="6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AutoShape 6"/>
            <p:cNvSpPr>
              <a:spLocks/>
            </p:cNvSpPr>
            <p:nvPr/>
          </p:nvSpPr>
          <p:spPr bwMode="auto">
            <a:xfrm>
              <a:off x="1056" y="2172"/>
              <a:ext cx="168" cy="528"/>
            </a:xfrm>
            <a:prstGeom prst="leftBrace">
              <a:avLst>
                <a:gd name="adj1" fmla="val 26190"/>
                <a:gd name="adj2" fmla="val 50000"/>
              </a:avLst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98" y="2316"/>
              <a:ext cx="656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/>
                </a:defRPr>
              </a:lvl9pPr>
            </a:lstStyle>
            <a:p>
              <a:pPr algn="r" eaLnBrk="1" hangingPunct="1"/>
              <a:r>
                <a:rPr lang="en-US" sz="1600" b="1"/>
                <a:t>two rows</a:t>
              </a:r>
            </a:p>
          </p:txBody>
        </p:sp>
        <p:sp>
          <p:nvSpPr>
            <p:cNvPr id="8" name="AutoShape 8"/>
            <p:cNvSpPr>
              <a:spLocks/>
            </p:cNvSpPr>
            <p:nvPr/>
          </p:nvSpPr>
          <p:spPr bwMode="auto">
            <a:xfrm rot="-5376299">
              <a:off x="3081" y="970"/>
              <a:ext cx="169" cy="3746"/>
            </a:xfrm>
            <a:prstGeom prst="leftBrace">
              <a:avLst>
                <a:gd name="adj1" fmla="val 184714"/>
                <a:gd name="adj2" fmla="val 50000"/>
              </a:avLst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5257800" y="6140450"/>
            <a:ext cx="12747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9pPr>
          </a:lstStyle>
          <a:p>
            <a:pPr algn="r" eaLnBrk="1" hangingPunct="1"/>
            <a:r>
              <a:rPr lang="en-US" sz="1600" b="1" dirty="0"/>
              <a:t>two columns</a:t>
            </a:r>
          </a:p>
        </p:txBody>
      </p:sp>
    </p:spTree>
    <p:extLst>
      <p:ext uri="{BB962C8B-B14F-4D97-AF65-F5344CB8AC3E}">
        <p14:creationId xmlns:p14="http://schemas.microsoft.com/office/powerpoint/2010/main" val="648462723"/>
      </p:ext>
    </p:extLst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HTML Structure of a Table</a:t>
            </a:r>
            <a:endParaRPr lang="en-US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9525" y="1828800"/>
            <a:ext cx="7610475" cy="4200525"/>
            <a:chOff x="144" y="1152"/>
            <a:chExt cx="4794" cy="2646"/>
          </a:xfrm>
        </p:grpSpPr>
        <p:graphicFrame>
          <p:nvGraphicFramePr>
            <p:cNvPr id="5" name="Object 15"/>
            <p:cNvGraphicFramePr>
              <a:graphicFrameLocks noChangeAspect="1"/>
            </p:cNvGraphicFramePr>
            <p:nvPr/>
          </p:nvGraphicFramePr>
          <p:xfrm>
            <a:off x="2016" y="1152"/>
            <a:ext cx="1494" cy="26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38" name="Bitmap Image" r:id="rId4" imgW="1333333" imgH="3323810" progId="Paint.Picture">
                    <p:embed/>
                  </p:oleObj>
                </mc:Choice>
                <mc:Fallback>
                  <p:oleObj name="Bitmap Image" r:id="rId4" imgW="1333333" imgH="3323810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6" y="1152"/>
                          <a:ext cx="1494" cy="26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AutoShape 6"/>
            <p:cNvSpPr>
              <a:spLocks/>
            </p:cNvSpPr>
            <p:nvPr/>
          </p:nvSpPr>
          <p:spPr bwMode="auto">
            <a:xfrm>
              <a:off x="1824" y="1296"/>
              <a:ext cx="229" cy="720"/>
            </a:xfrm>
            <a:prstGeom prst="leftBrace">
              <a:avLst>
                <a:gd name="adj1" fmla="val 26201"/>
                <a:gd name="adj2" fmla="val 50000"/>
              </a:avLst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AutoShape 7"/>
            <p:cNvSpPr>
              <a:spLocks/>
            </p:cNvSpPr>
            <p:nvPr/>
          </p:nvSpPr>
          <p:spPr bwMode="auto">
            <a:xfrm>
              <a:off x="144" y="1152"/>
              <a:ext cx="810" cy="151"/>
            </a:xfrm>
            <a:prstGeom prst="callout2">
              <a:avLst>
                <a:gd name="adj1" fmla="val 47681"/>
                <a:gd name="adj2" fmla="val 105926"/>
                <a:gd name="adj3" fmla="val 47681"/>
                <a:gd name="adj4" fmla="val 174199"/>
                <a:gd name="adj5" fmla="val 49667"/>
                <a:gd name="adj6" fmla="val 242593"/>
              </a:avLst>
            </a:prstGeom>
            <a:noFill/>
            <a:ln w="9525">
              <a:solidFill>
                <a:srgbClr val="CC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r"/>
              <a:r>
                <a:rPr lang="en-US" sz="1400" b="1"/>
                <a:t>beginning of the table structure </a:t>
              </a:r>
            </a:p>
          </p:txBody>
        </p:sp>
        <p:sp>
          <p:nvSpPr>
            <p:cNvPr id="8" name="AutoShape 8"/>
            <p:cNvSpPr>
              <a:spLocks/>
            </p:cNvSpPr>
            <p:nvPr/>
          </p:nvSpPr>
          <p:spPr bwMode="auto">
            <a:xfrm>
              <a:off x="333" y="2001"/>
              <a:ext cx="810" cy="151"/>
            </a:xfrm>
            <a:prstGeom prst="callout2">
              <a:avLst>
                <a:gd name="adj1" fmla="val 47681"/>
                <a:gd name="adj2" fmla="val 105926"/>
                <a:gd name="adj3" fmla="val 47681"/>
                <a:gd name="adj4" fmla="val 144690"/>
                <a:gd name="adj5" fmla="val -231125"/>
                <a:gd name="adj6" fmla="val 183949"/>
              </a:avLst>
            </a:prstGeom>
            <a:noFill/>
            <a:ln w="9525">
              <a:solidFill>
                <a:srgbClr val="CC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r"/>
              <a:r>
                <a:rPr lang="en-US" sz="1400" b="1"/>
                <a:t>first row of six in the table </a:t>
              </a:r>
            </a:p>
          </p:txBody>
        </p:sp>
        <p:sp>
          <p:nvSpPr>
            <p:cNvPr id="9" name="AutoShape 9"/>
            <p:cNvSpPr>
              <a:spLocks/>
            </p:cNvSpPr>
            <p:nvPr/>
          </p:nvSpPr>
          <p:spPr bwMode="auto">
            <a:xfrm>
              <a:off x="480" y="3648"/>
              <a:ext cx="810" cy="150"/>
            </a:xfrm>
            <a:prstGeom prst="callout2">
              <a:avLst>
                <a:gd name="adj1" fmla="val 48000"/>
                <a:gd name="adj2" fmla="val 105926"/>
                <a:gd name="adj3" fmla="val 48000"/>
                <a:gd name="adj4" fmla="val 152222"/>
                <a:gd name="adj5" fmla="val 44667"/>
                <a:gd name="adj6" fmla="val 198519"/>
              </a:avLst>
            </a:prstGeom>
            <a:noFill/>
            <a:ln w="9525">
              <a:solidFill>
                <a:srgbClr val="CC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r"/>
              <a:r>
                <a:rPr lang="en-US" sz="1400" b="1"/>
                <a:t>end of the table structure </a:t>
              </a:r>
            </a:p>
          </p:txBody>
        </p:sp>
        <p:sp>
          <p:nvSpPr>
            <p:cNvPr id="10" name="AutoShape 10"/>
            <p:cNvSpPr>
              <a:spLocks/>
            </p:cNvSpPr>
            <p:nvPr/>
          </p:nvSpPr>
          <p:spPr bwMode="auto">
            <a:xfrm>
              <a:off x="4128" y="1344"/>
              <a:ext cx="810" cy="151"/>
            </a:xfrm>
            <a:prstGeom prst="callout2">
              <a:avLst>
                <a:gd name="adj1" fmla="val 47681"/>
                <a:gd name="adj2" fmla="val -5926"/>
                <a:gd name="adj3" fmla="val 47681"/>
                <a:gd name="adj4" fmla="val -42468"/>
                <a:gd name="adj5" fmla="val 217218"/>
                <a:gd name="adj6" fmla="val -82347"/>
              </a:avLst>
            </a:prstGeom>
            <a:noFill/>
            <a:ln w="9525">
              <a:solidFill>
                <a:srgbClr val="CC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r>
                <a:rPr lang="en-US" sz="1400" b="1"/>
                <a:t>table cells</a:t>
              </a:r>
            </a:p>
          </p:txBody>
        </p:sp>
        <p:sp>
          <p:nvSpPr>
            <p:cNvPr id="11" name="AutoShape 11"/>
            <p:cNvSpPr>
              <a:spLocks/>
            </p:cNvSpPr>
            <p:nvPr/>
          </p:nvSpPr>
          <p:spPr bwMode="auto">
            <a:xfrm flipH="1">
              <a:off x="3264" y="1440"/>
              <a:ext cx="192" cy="480"/>
            </a:xfrm>
            <a:prstGeom prst="leftBrace">
              <a:avLst>
                <a:gd name="adj1" fmla="val 20833"/>
                <a:gd name="adj2" fmla="val 50000"/>
              </a:avLst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6096000" y="2380595"/>
            <a:ext cx="2756662" cy="3693319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 eaLnBrk="1" hangingPunct="1"/>
            <a:r>
              <a:rPr lang="en-US" sz="1800" b="1" dirty="0" smtClean="0">
                <a:solidFill>
                  <a:schemeClr val="bg1"/>
                </a:solidFill>
                <a:latin typeface="+mj-lt"/>
              </a:rPr>
              <a:t>HTML provides the </a:t>
            </a:r>
            <a:r>
              <a:rPr lang="en-US" sz="1800" b="1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800" b="1" dirty="0" err="1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th</a:t>
            </a:r>
            <a:r>
              <a:rPr lang="en-US" sz="1800" b="1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800" b="1" dirty="0" smtClean="0">
                <a:solidFill>
                  <a:schemeClr val="bg1"/>
                </a:solidFill>
                <a:latin typeface="+mj-lt"/>
              </a:rPr>
              <a:t>tag for table headings.</a:t>
            </a:r>
          </a:p>
          <a:p>
            <a:pPr algn="just" eaLnBrk="1" hangingPunct="1"/>
            <a:r>
              <a:rPr lang="en-US" sz="1800" b="1" dirty="0" smtClean="0">
                <a:solidFill>
                  <a:schemeClr val="bg1"/>
                </a:solidFill>
                <a:latin typeface="+mj-lt"/>
              </a:rPr>
              <a:t>Text formatted with the </a:t>
            </a:r>
            <a:r>
              <a:rPr lang="en-US" sz="1800" b="1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800" b="1" dirty="0" err="1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th</a:t>
            </a:r>
            <a:r>
              <a:rPr lang="en-US" sz="1800" b="1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sz="1800" b="1" dirty="0" smtClean="0">
                <a:solidFill>
                  <a:schemeClr val="bg1"/>
                </a:solidFill>
                <a:latin typeface="+mj-lt"/>
              </a:rPr>
              <a:t> tag is centered within the cell and displayed in a boldface font.</a:t>
            </a:r>
          </a:p>
          <a:p>
            <a:pPr algn="just" eaLnBrk="1" hangingPunct="1"/>
            <a:r>
              <a:rPr lang="en-US" sz="1800" b="1" dirty="0" smtClean="0">
                <a:solidFill>
                  <a:schemeClr val="bg1"/>
                </a:solidFill>
                <a:latin typeface="+mj-lt"/>
              </a:rPr>
              <a:t>The </a:t>
            </a:r>
            <a:r>
              <a:rPr lang="en-US" sz="1800" b="1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800" b="1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th</a:t>
            </a:r>
            <a:r>
              <a:rPr lang="en-US" sz="1800" b="1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sz="1800" b="1" dirty="0" smtClean="0">
                <a:solidFill>
                  <a:schemeClr val="bg1"/>
                </a:solidFill>
                <a:latin typeface="+mj-lt"/>
              </a:rPr>
              <a:t> tag is most often used for column headings, but you can use it for any cell that you want to contain centered boldfaced text.</a:t>
            </a:r>
            <a:endParaRPr lang="en-US" sz="1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07392890"/>
      </p:ext>
    </p:extLst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Creating Headings with the </a:t>
            </a:r>
            <a:r>
              <a:rPr lang="en-US" sz="3600" dirty="0" smtClean="0">
                <a:latin typeface="Courier New" pitchFamily="49" charset="0"/>
              </a:rPr>
              <a:t>&lt;</a:t>
            </a:r>
            <a:r>
              <a:rPr lang="en-US" sz="3600" dirty="0" err="1" smtClean="0">
                <a:latin typeface="Courier New" pitchFamily="49" charset="0"/>
              </a:rPr>
              <a:t>th</a:t>
            </a:r>
            <a:r>
              <a:rPr lang="en-US" sz="3600" dirty="0" smtClean="0">
                <a:latin typeface="Courier New" pitchFamily="49" charset="0"/>
              </a:rPr>
              <a:t>&gt;</a:t>
            </a:r>
            <a:r>
              <a:rPr lang="en-US" sz="3600" dirty="0" smtClean="0"/>
              <a:t> Tag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7848600" cy="4343400"/>
          </a:xfrm>
        </p:spPr>
        <p:txBody>
          <a:bodyPr/>
          <a:lstStyle/>
          <a:p>
            <a:pPr algn="just" eaLnBrk="1" hangingPunct="1"/>
            <a:r>
              <a:rPr lang="en-US" sz="2800" dirty="0" smtClean="0"/>
              <a:t>HTML provides the </a:t>
            </a:r>
            <a:r>
              <a:rPr lang="en-US" sz="2800" b="1" dirty="0" smtClean="0">
                <a:solidFill>
                  <a:srgbClr val="FF0000"/>
                </a:solidFill>
                <a:latin typeface="Courier New" pitchFamily="49" charset="0"/>
              </a:rPr>
              <a:t>&lt;</a:t>
            </a:r>
            <a:r>
              <a:rPr lang="en-US" sz="2800" b="1" dirty="0" err="1" smtClean="0">
                <a:solidFill>
                  <a:srgbClr val="FF0000"/>
                </a:solidFill>
                <a:latin typeface="Courier New" pitchFamily="49" charset="0"/>
              </a:rPr>
              <a:t>th</a:t>
            </a:r>
            <a:r>
              <a:rPr lang="en-US" sz="2800" b="1" dirty="0" smtClean="0">
                <a:solidFill>
                  <a:srgbClr val="FF0000"/>
                </a:solidFill>
                <a:latin typeface="Courier New" pitchFamily="49" charset="0"/>
              </a:rPr>
              <a:t>&gt;</a:t>
            </a:r>
            <a:r>
              <a:rPr lang="en-US" sz="2800" dirty="0" smtClean="0"/>
              <a:t> tag for table headings.</a:t>
            </a:r>
          </a:p>
          <a:p>
            <a:pPr algn="just" eaLnBrk="1" hangingPunct="1"/>
            <a:r>
              <a:rPr lang="en-US" sz="2800" dirty="0" smtClean="0"/>
              <a:t>Text formatted with the </a:t>
            </a:r>
            <a:r>
              <a:rPr lang="en-US" sz="2800" b="1" dirty="0" smtClean="0">
                <a:solidFill>
                  <a:srgbClr val="FF0000"/>
                </a:solidFill>
                <a:latin typeface="Courier New" pitchFamily="49" charset="0"/>
              </a:rPr>
              <a:t>&lt;</a:t>
            </a:r>
            <a:r>
              <a:rPr lang="en-US" sz="2800" b="1" dirty="0" err="1" smtClean="0">
                <a:solidFill>
                  <a:srgbClr val="FF0000"/>
                </a:solidFill>
                <a:latin typeface="Courier New" pitchFamily="49" charset="0"/>
              </a:rPr>
              <a:t>th</a:t>
            </a:r>
            <a:r>
              <a:rPr lang="en-US" sz="2800" b="1" dirty="0" smtClean="0">
                <a:solidFill>
                  <a:srgbClr val="FF0000"/>
                </a:solidFill>
                <a:latin typeface="Courier New" pitchFamily="49" charset="0"/>
              </a:rPr>
              <a:t>&gt;</a:t>
            </a:r>
            <a:r>
              <a:rPr lang="en-US" sz="2800" dirty="0" smtClean="0"/>
              <a:t> tag is centered within the cell and displayed in a boldface font.</a:t>
            </a:r>
          </a:p>
          <a:p>
            <a:pPr algn="just" eaLnBrk="1" hangingPunct="1"/>
            <a:r>
              <a:rPr lang="en-US" sz="2800" dirty="0" smtClean="0"/>
              <a:t>The </a:t>
            </a:r>
            <a:r>
              <a:rPr lang="en-US" sz="2800" b="1" dirty="0" smtClean="0">
                <a:solidFill>
                  <a:srgbClr val="FF0000"/>
                </a:solidFill>
                <a:latin typeface="Courier New" pitchFamily="49" charset="0"/>
              </a:rPr>
              <a:t>&lt;</a:t>
            </a:r>
            <a:r>
              <a:rPr lang="en-US" sz="2800" b="1" dirty="0" err="1" smtClean="0">
                <a:solidFill>
                  <a:srgbClr val="FF0000"/>
                </a:solidFill>
                <a:latin typeface="Courier New" pitchFamily="49" charset="0"/>
              </a:rPr>
              <a:t>th</a:t>
            </a:r>
            <a:r>
              <a:rPr lang="en-US" sz="2800" b="1" dirty="0" smtClean="0">
                <a:solidFill>
                  <a:srgbClr val="FF0000"/>
                </a:solidFill>
                <a:latin typeface="Courier New" pitchFamily="49" charset="0"/>
              </a:rPr>
              <a:t>&gt;</a:t>
            </a:r>
            <a:r>
              <a:rPr lang="en-US" sz="2800" dirty="0" smtClean="0"/>
              <a:t> tag is most often used for column headings, but you can use it for any cell that you want to contain centered boldfaced text.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32210376"/>
      </p:ext>
    </p:extLst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Adding Table Headings to the Table</a:t>
            </a:r>
            <a:endParaRPr lang="en-US" sz="3600" dirty="0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152400" y="4343400"/>
            <a:ext cx="5334000" cy="2209800"/>
            <a:chOff x="-288" y="2784"/>
            <a:chExt cx="3360" cy="1392"/>
          </a:xfrm>
        </p:grpSpPr>
        <p:pic>
          <p:nvPicPr>
            <p:cNvPr id="5" name="Picture 3" descr="Fig04-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1" y="2784"/>
              <a:ext cx="2321" cy="1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AutoShape 4"/>
            <p:cNvSpPr>
              <a:spLocks/>
            </p:cNvSpPr>
            <p:nvPr/>
          </p:nvSpPr>
          <p:spPr bwMode="auto">
            <a:xfrm>
              <a:off x="1027" y="2998"/>
              <a:ext cx="166" cy="399"/>
            </a:xfrm>
            <a:prstGeom prst="leftBrace">
              <a:avLst>
                <a:gd name="adj1" fmla="val 20030"/>
                <a:gd name="adj2" fmla="val 50000"/>
              </a:avLst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AutoShape 5"/>
            <p:cNvSpPr>
              <a:spLocks/>
            </p:cNvSpPr>
            <p:nvPr/>
          </p:nvSpPr>
          <p:spPr bwMode="auto">
            <a:xfrm>
              <a:off x="-288" y="3578"/>
              <a:ext cx="748" cy="168"/>
            </a:xfrm>
            <a:prstGeom prst="callout2">
              <a:avLst>
                <a:gd name="adj1" fmla="val 37500"/>
                <a:gd name="adj2" fmla="val 105556"/>
                <a:gd name="adj3" fmla="val 37500"/>
                <a:gd name="adj4" fmla="val 139236"/>
                <a:gd name="adj5" fmla="val -225000"/>
                <a:gd name="adj6" fmla="val 173264"/>
              </a:avLst>
            </a:prstGeom>
            <a:noFill/>
            <a:ln w="9525">
              <a:solidFill>
                <a:srgbClr val="CC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r"/>
              <a:r>
                <a:rPr lang="en-US" sz="1600" b="1"/>
                <a:t>table headings </a:t>
              </a:r>
            </a:p>
          </p:txBody>
        </p:sp>
      </p:grpSp>
      <p:pic>
        <p:nvPicPr>
          <p:cNvPr id="13" name="Picture 8" descr="Fig04-16"/>
          <p:cNvPicPr>
            <a:picLocks noChangeAspect="1" noChangeArrowheads="1"/>
          </p:cNvPicPr>
          <p:nvPr/>
        </p:nvPicPr>
        <p:blipFill>
          <a:blip r:embed="rId4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2"/>
          <a:stretch>
            <a:fillRect/>
          </a:stretch>
        </p:blipFill>
        <p:spPr bwMode="auto">
          <a:xfrm>
            <a:off x="3962400" y="2590800"/>
            <a:ext cx="4953000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AutoShape 11"/>
          <p:cNvCxnSpPr>
            <a:cxnSpLocks noChangeShapeType="1"/>
          </p:cNvCxnSpPr>
          <p:nvPr/>
        </p:nvCxnSpPr>
        <p:spPr bwMode="auto">
          <a:xfrm rot="16200000">
            <a:off x="1047750" y="2419350"/>
            <a:ext cx="2400300" cy="3276600"/>
          </a:xfrm>
          <a:prstGeom prst="bentConnector2">
            <a:avLst/>
          </a:prstGeom>
          <a:noFill/>
          <a:ln w="9525">
            <a:solidFill>
              <a:srgbClr val="CC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11300"/>
            <a:ext cx="2798763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8024869"/>
      </p:ext>
    </p:extLst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ctr"/>
            <a:r>
              <a:rPr lang="en-US" sz="4000" dirty="0" smtClean="0"/>
              <a:t>Adding a 5-Pixel Border to a Table along with Caption</a:t>
            </a:r>
            <a:endParaRPr lang="en-US" sz="4000" dirty="0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3" y="2286000"/>
            <a:ext cx="8066087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9460524"/>
      </p:ext>
    </p:extLst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HTML 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400" b="1" dirty="0"/>
              <a:t>The FORM </a:t>
            </a:r>
            <a:r>
              <a:rPr lang="en-US" sz="2400" b="1" dirty="0" smtClean="0"/>
              <a:t>tag </a:t>
            </a:r>
            <a:r>
              <a:rPr lang="en-US" sz="2400" b="1" dirty="0"/>
              <a:t>is used to create a data input form.</a:t>
            </a:r>
          </a:p>
          <a:p>
            <a:pPr algn="just"/>
            <a:r>
              <a:rPr lang="en-US" sz="2400" b="1" dirty="0"/>
              <a:t>A region using forms is enclosed within the </a:t>
            </a:r>
            <a:r>
              <a:rPr lang="en-US" sz="2400" b="1" i="1" dirty="0">
                <a:solidFill>
                  <a:srgbClr val="FF0000"/>
                </a:solidFill>
              </a:rPr>
              <a:t>&lt;FORM&gt; &lt;/FORM&gt;</a:t>
            </a:r>
            <a:r>
              <a:rPr lang="en-US" sz="2400" b="1" dirty="0"/>
              <a:t> tags.</a:t>
            </a:r>
          </a:p>
          <a:p>
            <a:pPr algn="just"/>
            <a:r>
              <a:rPr lang="en-US" sz="2400" b="1" dirty="0"/>
              <a:t>A document can have several forms, but the forms should not be embedded.</a:t>
            </a:r>
          </a:p>
          <a:p>
            <a:pPr algn="just"/>
            <a:r>
              <a:rPr lang="en-US" sz="2400" b="1" dirty="0"/>
              <a:t>The FORM </a:t>
            </a:r>
            <a:r>
              <a:rPr lang="en-US" sz="2400" b="1" dirty="0" smtClean="0"/>
              <a:t>tag </a:t>
            </a:r>
            <a:r>
              <a:rPr lang="en-US" sz="2400" b="1" dirty="0"/>
              <a:t>has </a:t>
            </a:r>
            <a:r>
              <a:rPr lang="en-US" sz="2400" b="1" dirty="0" smtClean="0"/>
              <a:t>four </a:t>
            </a:r>
            <a:r>
              <a:rPr lang="en-US" sz="2400" b="1" dirty="0"/>
              <a:t>attributes:</a:t>
            </a:r>
          </a:p>
          <a:p>
            <a:pPr lvl="1" algn="just"/>
            <a:r>
              <a:rPr lang="en-US" sz="2000" b="1" dirty="0" smtClean="0"/>
              <a:t>NAME, ACTION</a:t>
            </a:r>
            <a:r>
              <a:rPr lang="en-US" sz="2000" b="1" dirty="0"/>
              <a:t>, METHOD, and ENCTYPE.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31239852"/>
      </p:ext>
    </p:extLst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b="1"/>
              <a:t>Forms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8610600" cy="4114800"/>
          </a:xfrm>
        </p:spPr>
        <p:txBody>
          <a:bodyPr/>
          <a:lstStyle/>
          <a:p>
            <a:pPr algn="just"/>
            <a:r>
              <a:rPr lang="en-US" sz="2800" b="1" dirty="0"/>
              <a:t>METHOD:</a:t>
            </a:r>
          </a:p>
          <a:p>
            <a:pPr lvl="1" algn="just"/>
            <a:r>
              <a:rPr lang="en-US" sz="2400" b="1" dirty="0"/>
              <a:t>Specifies the way in which the data from the user are encoded.</a:t>
            </a:r>
          </a:p>
          <a:p>
            <a:pPr lvl="1" algn="just"/>
            <a:r>
              <a:rPr lang="en-US" sz="2400" b="1" dirty="0"/>
              <a:t>The default METHOD is GET, although the POST method is preferred.</a:t>
            </a:r>
          </a:p>
          <a:p>
            <a:pPr lvl="1" algn="just"/>
            <a:r>
              <a:rPr lang="en-US" sz="2400" b="1" dirty="0"/>
              <a:t>GET:  The CGI program receives the encoded form input in the QUERY_STRING variable, which follows the “?” in the URL that calls the script.</a:t>
            </a:r>
          </a:p>
          <a:p>
            <a:pPr lvl="1" algn="just"/>
            <a:r>
              <a:rPr lang="en-US" sz="2400" b="1" dirty="0"/>
              <a:t>POST: The CGI script or program receives the encoded form input in its standard input stream. The CONTENT_LENGTH must be used.</a:t>
            </a:r>
          </a:p>
          <a:p>
            <a:pPr lvl="1" algn="just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12520921"/>
      </p:ext>
    </p:extLst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b="1"/>
              <a:t>Forms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2873" y="2039285"/>
            <a:ext cx="8374455" cy="4285315"/>
          </a:xfrm>
        </p:spPr>
        <p:txBody>
          <a:bodyPr/>
          <a:lstStyle/>
          <a:p>
            <a:pPr algn="just"/>
            <a:r>
              <a:rPr lang="en-US" sz="3200" b="1"/>
              <a:t>ACTION:</a:t>
            </a:r>
          </a:p>
          <a:p>
            <a:pPr lvl="1" algn="just"/>
            <a:r>
              <a:rPr lang="en-US" sz="2800" b="1"/>
              <a:t>Specifies the destination URL to which the form should be submitted, once it has been completed by the user.</a:t>
            </a:r>
          </a:p>
          <a:p>
            <a:pPr lvl="1" algn="just"/>
            <a:r>
              <a:rPr lang="en-US" sz="2800" b="1"/>
              <a:t>If no URL is specified, the URL of the current document containing the form is used.</a:t>
            </a:r>
          </a:p>
          <a:p>
            <a:pPr lvl="1" algn="just"/>
            <a:r>
              <a:rPr lang="en-US" sz="2800" b="1"/>
              <a:t>MAILTO Action:  The data from the form is mailed to the specified E-mail address.  Use the POST method.</a:t>
            </a:r>
          </a:p>
        </p:txBody>
      </p:sp>
    </p:spTree>
    <p:extLst>
      <p:ext uri="{BB962C8B-B14F-4D97-AF65-F5344CB8AC3E}">
        <p14:creationId xmlns:p14="http://schemas.microsoft.com/office/powerpoint/2010/main" val="4096684839"/>
      </p:ext>
    </p:extLst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b="1"/>
              <a:t>Forms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31211"/>
            <a:ext cx="8382000" cy="3633778"/>
          </a:xfrm>
        </p:spPr>
        <p:txBody>
          <a:bodyPr/>
          <a:lstStyle/>
          <a:p>
            <a:pPr algn="just"/>
            <a:r>
              <a:rPr lang="en-US" sz="3200" b="1"/>
              <a:t>ENCTYPE:</a:t>
            </a:r>
          </a:p>
          <a:p>
            <a:pPr lvl="1" algn="just"/>
            <a:r>
              <a:rPr lang="en-US" sz="2800" b="1"/>
              <a:t>Tell the browser how the data from a form should be encoded when it is returned to the server.</a:t>
            </a:r>
          </a:p>
          <a:p>
            <a:pPr lvl="1" algn="just"/>
            <a:r>
              <a:rPr lang="en-US" sz="2800" b="1"/>
              <a:t>The default is “application/x-www-form-urlencoded” that converts spaces to “+” and uses “&amp;” to delineated different data fields.</a:t>
            </a:r>
          </a:p>
          <a:p>
            <a:pPr lvl="1" algn="just">
              <a:buFontTx/>
              <a:buNone/>
            </a:pPr>
            <a:endParaRPr lang="en-US" sz="2800" b="1"/>
          </a:p>
        </p:txBody>
      </p:sp>
    </p:spTree>
    <p:extLst>
      <p:ext uri="{BB962C8B-B14F-4D97-AF65-F5344CB8AC3E}">
        <p14:creationId xmlns:p14="http://schemas.microsoft.com/office/powerpoint/2010/main" val="617767288"/>
      </p:ext>
    </p:extLst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Form Tag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822325" y="1993900"/>
            <a:ext cx="7272338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b="1"/>
              <a:t>&lt;Form Action=“getemp.asp” Method=“post”&gt;</a:t>
            </a:r>
          </a:p>
          <a:p>
            <a:r>
              <a:rPr lang="en-US" sz="2800" b="1"/>
              <a:t> </a:t>
            </a:r>
          </a:p>
          <a:p>
            <a:r>
              <a:rPr lang="en-US" sz="2800" b="1"/>
              <a:t>  (all form elements inside)</a:t>
            </a:r>
          </a:p>
          <a:p>
            <a:endParaRPr lang="en-US" sz="2800" b="1"/>
          </a:p>
          <a:p>
            <a:r>
              <a:rPr lang="en-US" sz="2800" b="1"/>
              <a:t>&lt;/Form&gt;</a:t>
            </a:r>
          </a:p>
          <a:p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615264896"/>
      </p:ext>
    </p:extLst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b="1"/>
              <a:t>Forms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52541"/>
            <a:ext cx="8610600" cy="4730534"/>
          </a:xfrm>
        </p:spPr>
        <p:txBody>
          <a:bodyPr/>
          <a:lstStyle/>
          <a:p>
            <a:r>
              <a:rPr lang="en-US" sz="1800" b="1"/>
              <a:t>Form Input: INPUT</a:t>
            </a:r>
          </a:p>
          <a:p>
            <a:pPr lvl="1"/>
            <a:r>
              <a:rPr lang="en-US" sz="2000" b="1"/>
              <a:t>Only used within a FORM element and is denoted by &lt;INPUT&gt;.  </a:t>
            </a:r>
          </a:p>
          <a:p>
            <a:pPr lvl="1"/>
            <a:r>
              <a:rPr lang="en-US" sz="2000" b="1"/>
              <a:t>Attributes:</a:t>
            </a:r>
          </a:p>
          <a:p>
            <a:pPr lvl="2"/>
            <a:r>
              <a:rPr lang="en-US" sz="1800" b="1" i="1"/>
              <a:t>NAME</a:t>
            </a:r>
            <a:r>
              <a:rPr lang="en-US" sz="1800" b="1"/>
              <a:t>: The name of the particular element.</a:t>
            </a:r>
          </a:p>
          <a:p>
            <a:pPr lvl="2"/>
            <a:r>
              <a:rPr lang="en-US" sz="1800" b="1" i="1"/>
              <a:t>MAXLENGTH</a:t>
            </a:r>
            <a:r>
              <a:rPr lang="en-US" sz="1800" b="1"/>
              <a:t>:  The maximum number of characters that can be entered by users in a text field.</a:t>
            </a:r>
          </a:p>
          <a:p>
            <a:pPr lvl="2"/>
            <a:r>
              <a:rPr lang="en-US" sz="1800" b="1" i="1"/>
              <a:t>SIZE</a:t>
            </a:r>
            <a:r>
              <a:rPr lang="en-US" sz="1800" b="1"/>
              <a:t>:  Specifies the size of the field and depends on its type.</a:t>
            </a:r>
          </a:p>
          <a:p>
            <a:pPr lvl="2"/>
            <a:r>
              <a:rPr lang="en-US" sz="1800" b="1" i="1"/>
              <a:t>SRC</a:t>
            </a:r>
            <a:r>
              <a:rPr lang="en-US" sz="1800" b="1"/>
              <a:t>:  Denote URL for an image.</a:t>
            </a:r>
          </a:p>
          <a:p>
            <a:pPr lvl="2"/>
            <a:r>
              <a:rPr lang="en-US" sz="1800" b="1" i="1"/>
              <a:t>VALUE</a:t>
            </a:r>
            <a:r>
              <a:rPr lang="en-US" sz="1800" b="1"/>
              <a:t>:  Contain the initial value displayed to users.</a:t>
            </a:r>
          </a:p>
          <a:p>
            <a:pPr lvl="2"/>
            <a:r>
              <a:rPr lang="en-US" sz="1800" b="1" i="1"/>
              <a:t>TYPE</a:t>
            </a:r>
            <a:r>
              <a:rPr lang="en-US" sz="1800" b="1"/>
              <a:t>: Defines the type of data used in the field.</a:t>
            </a:r>
          </a:p>
          <a:p>
            <a:pPr lvl="2"/>
            <a:r>
              <a:rPr lang="en-US" sz="1800" b="1" i="1"/>
              <a:t>CHECKED</a:t>
            </a:r>
            <a:r>
              <a:rPr lang="en-US" sz="1800" b="1"/>
              <a:t>:  Indicates that a checkbox or radio button is selected.</a:t>
            </a:r>
          </a:p>
          <a:p>
            <a:pPr lvl="2"/>
            <a:r>
              <a:rPr lang="en-US" sz="1800" b="1" i="1"/>
              <a:t>DISABLED</a:t>
            </a:r>
            <a:r>
              <a:rPr lang="en-US" sz="1800" b="1"/>
              <a:t>: Prevents the field from receiving focus.</a:t>
            </a:r>
          </a:p>
          <a:p>
            <a:pPr lvl="2"/>
            <a:r>
              <a:rPr lang="en-US" sz="1800" b="1" i="1"/>
              <a:t>ALIGN</a:t>
            </a:r>
            <a:r>
              <a:rPr lang="en-US" sz="1800" b="1"/>
              <a:t>:  Alignment if image is used.</a:t>
            </a:r>
          </a:p>
          <a:p>
            <a:pPr lvl="2"/>
            <a:r>
              <a:rPr lang="en-US" sz="1800" b="1" i="1"/>
              <a:t>READONLY</a:t>
            </a:r>
            <a:r>
              <a:rPr lang="en-US" sz="1800" b="1"/>
              <a:t>: Prevents modification of the contents of the field.</a:t>
            </a:r>
          </a:p>
        </p:txBody>
      </p:sp>
    </p:spTree>
    <p:extLst>
      <p:ext uri="{BB962C8B-B14F-4D97-AF65-F5344CB8AC3E}">
        <p14:creationId xmlns:p14="http://schemas.microsoft.com/office/powerpoint/2010/main" val="3726363183"/>
      </p:ext>
    </p:extLst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30318"/>
            <a:ext cx="7772400" cy="806165"/>
          </a:xfrm>
        </p:spPr>
        <p:txBody>
          <a:bodyPr/>
          <a:lstStyle/>
          <a:p>
            <a:r>
              <a:rPr lang="en-US" b="1"/>
              <a:t>TYPE Attribute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8534400" cy="3811237"/>
          </a:xfrm>
        </p:spPr>
        <p:txBody>
          <a:bodyPr/>
          <a:lstStyle/>
          <a:p>
            <a:pPr algn="just"/>
            <a:r>
              <a:rPr lang="en-US" sz="2400" b="1" dirty="0"/>
              <a:t>TEXT type:</a:t>
            </a:r>
          </a:p>
          <a:p>
            <a:pPr lvl="1" algn="just"/>
            <a:r>
              <a:rPr lang="en-US" sz="2000" b="1" dirty="0"/>
              <a:t>Specifies a single line text entry field.</a:t>
            </a:r>
          </a:p>
          <a:p>
            <a:pPr lvl="1" algn="just"/>
            <a:r>
              <a:rPr lang="en-US" sz="2000" b="1" dirty="0"/>
              <a:t>Can be used with the MAXLENGTH and SIZE attributes (MAXLENGTH &gt;= SIZE)</a:t>
            </a:r>
          </a:p>
          <a:p>
            <a:pPr lvl="1" algn="just">
              <a:buFontTx/>
              <a:buNone/>
            </a:pPr>
            <a:endParaRPr lang="en-US" sz="2000" b="1" dirty="0"/>
          </a:p>
          <a:p>
            <a:pPr lvl="1" algn="just">
              <a:buFontTx/>
              <a:buNone/>
            </a:pPr>
            <a:r>
              <a:rPr lang="en-US" sz="2000" b="1" dirty="0"/>
              <a:t>&lt;P&gt;&lt;B&gt; First Name:&lt;/B&gt; &lt;INPUT NAME=“</a:t>
            </a:r>
            <a:r>
              <a:rPr lang="en-US" sz="2000" b="1" dirty="0" err="1"/>
              <a:t>fname</a:t>
            </a:r>
            <a:r>
              <a:rPr lang="en-US" sz="2000" b="1" dirty="0"/>
              <a:t>” </a:t>
            </a:r>
            <a:r>
              <a:rPr lang="en-US" sz="2000" b="1" dirty="0" smtClean="0"/>
              <a:t>TYPE=“text” MAXLENGTH = “30” </a:t>
            </a:r>
            <a:r>
              <a:rPr lang="en-US" sz="2000" b="1" dirty="0"/>
              <a:t>SIZE </a:t>
            </a:r>
            <a:r>
              <a:rPr lang="en-US" sz="2000" b="1" dirty="0" smtClean="0"/>
              <a:t>= “30”&gt;&lt;/</a:t>
            </a:r>
            <a:r>
              <a:rPr lang="en-US" sz="2000" b="1" dirty="0"/>
              <a:t>P&gt;</a:t>
            </a:r>
          </a:p>
          <a:p>
            <a:pPr lvl="1" algn="just">
              <a:buFontTx/>
              <a:buNone/>
            </a:pPr>
            <a:r>
              <a:rPr lang="en-US" sz="2000" b="1" dirty="0"/>
              <a:t>&lt;P&gt;&lt;B&gt; Last Name:&lt;/B&gt; &lt;INPUT NAME=“</a:t>
            </a:r>
            <a:r>
              <a:rPr lang="en-US" sz="2000" b="1" dirty="0" err="1"/>
              <a:t>lname</a:t>
            </a:r>
            <a:r>
              <a:rPr lang="en-US" sz="2000" b="1" dirty="0"/>
              <a:t>” </a:t>
            </a:r>
            <a:r>
              <a:rPr lang="en-US" sz="2000" b="1" dirty="0" smtClean="0"/>
              <a:t>TYPE=“text” MAXLENGTH=“30” SIZE=“30”&gt;&lt;/</a:t>
            </a:r>
            <a:r>
              <a:rPr lang="en-US" sz="2000" b="1" dirty="0"/>
              <a:t>P&gt;</a:t>
            </a:r>
          </a:p>
          <a:p>
            <a:pPr lvl="1" algn="just">
              <a:buFontTx/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38727956"/>
      </p:ext>
    </p:extLst>
  </p:cSld>
  <p:clrMapOvr>
    <a:masterClrMapping/>
  </p:clrMapOvr>
  <p:transition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b="1"/>
              <a:t>TYPE Attribute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534400" cy="3957416"/>
          </a:xfrm>
        </p:spPr>
        <p:txBody>
          <a:bodyPr/>
          <a:lstStyle/>
          <a:p>
            <a:pPr algn="just"/>
            <a:r>
              <a:rPr lang="en-US" sz="2800" b="1" dirty="0"/>
              <a:t>PASSWORD Type:</a:t>
            </a:r>
          </a:p>
          <a:p>
            <a:pPr lvl="1" algn="just"/>
            <a:r>
              <a:rPr lang="en-US" sz="2400" b="1" dirty="0"/>
              <a:t>Same as text except the text entered by the user is obscured.</a:t>
            </a:r>
          </a:p>
          <a:p>
            <a:pPr lvl="1" algn="just"/>
            <a:r>
              <a:rPr lang="en-US" sz="2400" b="1" dirty="0"/>
              <a:t>Use the MAXLENGTH and SIZE attributes.</a:t>
            </a:r>
          </a:p>
          <a:p>
            <a:pPr lvl="1" algn="just"/>
            <a:endParaRPr lang="en-US" sz="2400" b="1" dirty="0"/>
          </a:p>
          <a:p>
            <a:pPr lvl="1" algn="just">
              <a:buFontTx/>
              <a:buNone/>
            </a:pPr>
            <a:r>
              <a:rPr lang="en-US" sz="2400" b="1" dirty="0"/>
              <a:t>&lt;P&gt;&lt;B&gt; Enter Your Password:&lt;/B&gt; </a:t>
            </a:r>
          </a:p>
          <a:p>
            <a:pPr lvl="1">
              <a:buFontTx/>
              <a:buNone/>
            </a:pPr>
            <a:r>
              <a:rPr lang="en-US" sz="2400" b="1" dirty="0"/>
              <a:t>&lt;INPUT NAME=“password” </a:t>
            </a:r>
            <a:r>
              <a:rPr lang="en-US" sz="2400" b="1" dirty="0" smtClean="0"/>
              <a:t>TYPE=“password” </a:t>
            </a:r>
            <a:r>
              <a:rPr lang="en-US" sz="2400" b="1" dirty="0"/>
              <a:t>MAXLENGTH</a:t>
            </a:r>
            <a:r>
              <a:rPr lang="en-US" sz="2400" b="1" dirty="0" smtClean="0"/>
              <a:t>=“30” </a:t>
            </a:r>
            <a:r>
              <a:rPr lang="en-US" sz="2400" b="1" dirty="0"/>
              <a:t>SIZE </a:t>
            </a:r>
            <a:r>
              <a:rPr lang="en-US" sz="2400" b="1" dirty="0" smtClean="0"/>
              <a:t>=“30”&gt;&lt;/</a:t>
            </a:r>
            <a:r>
              <a:rPr lang="en-US" sz="2400" b="1" dirty="0"/>
              <a:t>P&gt;</a:t>
            </a:r>
          </a:p>
          <a:p>
            <a:pPr lvl="1" algn="just">
              <a:buFontTx/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60649527"/>
      </p:ext>
    </p:extLst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b="1"/>
              <a:t>TYPE Attribute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95636"/>
            <a:ext cx="8534400" cy="3857328"/>
          </a:xfrm>
        </p:spPr>
        <p:txBody>
          <a:bodyPr/>
          <a:lstStyle/>
          <a:p>
            <a:r>
              <a:rPr lang="en-US" sz="2800" b="1"/>
              <a:t>Checkbox:  </a:t>
            </a:r>
          </a:p>
          <a:p>
            <a:pPr lvl="1"/>
            <a:r>
              <a:rPr lang="en-US" sz="2400" b="1"/>
              <a:t>An object where several values can be selected at the same time.</a:t>
            </a:r>
          </a:p>
          <a:p>
            <a:pPr lvl="1"/>
            <a:r>
              <a:rPr lang="en-US" sz="2400" b="1"/>
              <a:t>The checkbox is submitted as separate name/value pair for each selected value.</a:t>
            </a:r>
          </a:p>
          <a:p>
            <a:pPr lvl="1"/>
            <a:r>
              <a:rPr lang="en-US" sz="2400" b="1"/>
              <a:t>Checkbox that are grouped together should have </a:t>
            </a:r>
          </a:p>
          <a:p>
            <a:pPr lvl="2"/>
            <a:r>
              <a:rPr lang="en-US" sz="3200" b="1"/>
              <a:t>a different </a:t>
            </a:r>
            <a:r>
              <a:rPr lang="en-US" sz="3200" b="1" i="1"/>
              <a:t>name</a:t>
            </a:r>
            <a:r>
              <a:rPr lang="en-US" sz="3200" b="1"/>
              <a:t>.</a:t>
            </a:r>
          </a:p>
          <a:p>
            <a:pPr lvl="2"/>
            <a:r>
              <a:rPr lang="en-US" sz="3200" b="1"/>
              <a:t>a unique</a:t>
            </a:r>
            <a:r>
              <a:rPr lang="en-US" sz="3200" b="1" i="1"/>
              <a:t> value</a:t>
            </a:r>
            <a:r>
              <a:rPr lang="en-US" sz="3200" b="1"/>
              <a:t>.</a:t>
            </a:r>
          </a:p>
          <a:p>
            <a:pPr lvl="2"/>
            <a:endParaRPr lang="en-US" sz="3200" b="1"/>
          </a:p>
        </p:txBody>
      </p:sp>
    </p:spTree>
    <p:extLst>
      <p:ext uri="{BB962C8B-B14F-4D97-AF65-F5344CB8AC3E}">
        <p14:creationId xmlns:p14="http://schemas.microsoft.com/office/powerpoint/2010/main" val="1533917237"/>
      </p:ext>
    </p:extLst>
  </p:cSld>
  <p:clrMapOvr>
    <a:masterClrMapping/>
  </p:clrMapOvr>
  <p:transition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b="1"/>
              <a:t>TYPE Attribute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82563"/>
            <a:ext cx="7848600" cy="4594437"/>
          </a:xfrm>
        </p:spPr>
        <p:txBody>
          <a:bodyPr/>
          <a:lstStyle/>
          <a:p>
            <a:r>
              <a:rPr lang="en-US" b="1" dirty="0" smtClean="0"/>
              <a:t>Example:</a:t>
            </a:r>
            <a:endParaRPr lang="en-US" b="1" dirty="0"/>
          </a:p>
          <a:p>
            <a:pPr lvl="1">
              <a:buFontTx/>
              <a:buNone/>
            </a:pPr>
            <a:r>
              <a:rPr lang="en-US" sz="2400" b="1" dirty="0"/>
              <a:t>&lt;FORM&gt;</a:t>
            </a:r>
          </a:p>
          <a:p>
            <a:pPr lvl="1">
              <a:buFontTx/>
              <a:buNone/>
            </a:pPr>
            <a:r>
              <a:rPr lang="en-US" sz="2400" b="1" dirty="0"/>
              <a:t>What pets do you own?</a:t>
            </a:r>
          </a:p>
          <a:p>
            <a:pPr lvl="1">
              <a:buFontTx/>
              <a:buNone/>
            </a:pPr>
            <a:r>
              <a:rPr lang="en-US" sz="2400" b="1" dirty="0"/>
              <a:t>&lt;P&gt;&lt;INPUT TYPE=CHECKBOX name = </a:t>
            </a:r>
            <a:r>
              <a:rPr lang="en-US" sz="2400" b="1" dirty="0" err="1"/>
              <a:t>petdog</a:t>
            </a:r>
            <a:r>
              <a:rPr lang="en-US" sz="2400" b="1" dirty="0"/>
              <a:t> value=“dog”&gt; DOG</a:t>
            </a:r>
          </a:p>
          <a:p>
            <a:pPr lvl="1">
              <a:buFontTx/>
              <a:buNone/>
            </a:pPr>
            <a:r>
              <a:rPr lang="en-US" sz="2400" b="1" dirty="0"/>
              <a:t>&lt;BR&gt;&lt;INPUT TYPE=CHECKBOX name = </a:t>
            </a:r>
            <a:r>
              <a:rPr lang="en-US" sz="2400" b="1" dirty="0" err="1"/>
              <a:t>petcat</a:t>
            </a:r>
            <a:r>
              <a:rPr lang="en-US" sz="2400" b="1" dirty="0"/>
              <a:t> value=“cat”&gt; CAT</a:t>
            </a:r>
          </a:p>
          <a:p>
            <a:pPr lvl="1">
              <a:buFontTx/>
              <a:buNone/>
            </a:pPr>
            <a:r>
              <a:rPr lang="en-US" sz="2400" b="1" dirty="0"/>
              <a:t>&lt;BR&gt;&lt;INPUT TYPE=CHECKBOX name = </a:t>
            </a:r>
            <a:r>
              <a:rPr lang="en-US" sz="2400" b="1" dirty="0" err="1"/>
              <a:t>petbird</a:t>
            </a:r>
            <a:r>
              <a:rPr lang="en-US" sz="2400" b="1" dirty="0"/>
              <a:t> value=“bird”&gt; BIRD</a:t>
            </a:r>
          </a:p>
          <a:p>
            <a:pPr lvl="1">
              <a:buFontTx/>
              <a:buNone/>
            </a:pPr>
            <a:r>
              <a:rPr lang="en-US" sz="2400" b="1" dirty="0"/>
              <a:t>&lt;BR&gt;&lt;INPUT TYPE=CHECKBOX name = </a:t>
            </a:r>
            <a:r>
              <a:rPr lang="en-US" sz="2400" b="1" dirty="0" err="1"/>
              <a:t>petfish</a:t>
            </a:r>
            <a:r>
              <a:rPr lang="en-US" sz="2400" b="1" dirty="0"/>
              <a:t> value=“fish”&gt; FISH</a:t>
            </a:r>
          </a:p>
          <a:p>
            <a:pPr lvl="1">
              <a:buFontTx/>
              <a:buNone/>
            </a:pPr>
            <a:r>
              <a:rPr lang="en-US" sz="2400" b="1" dirty="0"/>
              <a:t>&lt;/FORM&gt;</a:t>
            </a:r>
          </a:p>
        </p:txBody>
      </p:sp>
    </p:spTree>
    <p:extLst>
      <p:ext uri="{BB962C8B-B14F-4D97-AF65-F5344CB8AC3E}">
        <p14:creationId xmlns:p14="http://schemas.microsoft.com/office/powerpoint/2010/main" val="1260784133"/>
      </p:ext>
    </p:extLst>
  </p:cSld>
  <p:clrMapOvr>
    <a:masterClrMapping/>
  </p:clrMapOvr>
  <p:transition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b="1"/>
              <a:t>TYPE Attribute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68909"/>
            <a:ext cx="8534400" cy="3834582"/>
          </a:xfrm>
        </p:spPr>
        <p:txBody>
          <a:bodyPr/>
          <a:lstStyle/>
          <a:p>
            <a:r>
              <a:rPr lang="en-US" b="1"/>
              <a:t>Radio Boxes:</a:t>
            </a:r>
          </a:p>
          <a:p>
            <a:pPr lvl="1"/>
            <a:r>
              <a:rPr lang="en-US" b="1"/>
              <a:t>An object that defines an item where only one value can be selected from a set of possibilities.</a:t>
            </a:r>
          </a:p>
          <a:p>
            <a:pPr lvl="1"/>
            <a:r>
              <a:rPr lang="en-US" b="1"/>
              <a:t>A set is defined as the group of radio boxes with the same NAME attribute.</a:t>
            </a:r>
          </a:p>
          <a:p>
            <a:pPr lvl="1"/>
            <a:r>
              <a:rPr lang="en-US" b="1"/>
              <a:t>Never set more than one radio box at a time with the CHECKED attribute.</a:t>
            </a:r>
          </a:p>
          <a:p>
            <a:pPr lvl="1">
              <a:buFontTx/>
              <a:buNone/>
            </a:pPr>
            <a:endParaRPr lang="en-US" sz="2000" b="1"/>
          </a:p>
          <a:p>
            <a:pPr lvl="1">
              <a:buFontTx/>
              <a:buNone/>
            </a:pPr>
            <a:r>
              <a:rPr lang="en-US" sz="2000" b="1"/>
              <a:t>&lt;P&gt;&lt;B&gt;Charge Card:&lt;/B&gt;</a:t>
            </a:r>
          </a:p>
          <a:p>
            <a:pPr lvl="1">
              <a:buFontTx/>
              <a:buNone/>
            </a:pPr>
            <a:r>
              <a:rPr lang="en-US" sz="2000" b="1"/>
              <a:t>&lt;INPUT NAME = “cc” VALUE=“visa” TYPE = “radio”&gt;VISA</a:t>
            </a:r>
          </a:p>
          <a:p>
            <a:pPr lvl="1">
              <a:buFontTx/>
              <a:buNone/>
            </a:pPr>
            <a:r>
              <a:rPr lang="en-US" sz="2000" b="1"/>
              <a:t> &lt;INPUT NAME = “cc” VALUE=“mc” TYPE = “radio”&gt;Master Card</a:t>
            </a:r>
          </a:p>
          <a:p>
            <a:pPr lvl="1">
              <a:buFontTx/>
              <a:buNone/>
            </a:pPr>
            <a:r>
              <a:rPr lang="en-US" sz="2000" b="1"/>
              <a:t>&lt;INPUT NAME = “cc” VALUE=“amex” TYPE = “radio”&gt;American Express</a:t>
            </a:r>
          </a:p>
        </p:txBody>
      </p:sp>
    </p:spTree>
    <p:extLst>
      <p:ext uri="{BB962C8B-B14F-4D97-AF65-F5344CB8AC3E}">
        <p14:creationId xmlns:p14="http://schemas.microsoft.com/office/powerpoint/2010/main" val="4293485251"/>
      </p:ext>
    </p:extLst>
  </p:cSld>
  <p:clrMapOvr>
    <a:masterClrMapping/>
  </p:clrMapOvr>
  <p:transition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b="1" dirty="0"/>
              <a:t>TYPE </a:t>
            </a:r>
            <a:r>
              <a:rPr lang="en-US" b="1" dirty="0" smtClean="0"/>
              <a:t>Attribute</a:t>
            </a:r>
            <a:endParaRPr lang="en-US" b="1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12938"/>
            <a:ext cx="8458200" cy="3517924"/>
          </a:xfrm>
        </p:spPr>
        <p:txBody>
          <a:bodyPr/>
          <a:lstStyle/>
          <a:p>
            <a:pPr algn="just"/>
            <a:r>
              <a:rPr lang="en-US" sz="2800" b="1"/>
              <a:t>HIDDEN Type:</a:t>
            </a:r>
          </a:p>
          <a:p>
            <a:pPr lvl="1" algn="just"/>
            <a:r>
              <a:rPr lang="en-US" sz="2400" b="1"/>
              <a:t>When this type is chosen, no field is presented to the user.</a:t>
            </a:r>
          </a:p>
          <a:p>
            <a:pPr lvl="1" algn="just"/>
            <a:r>
              <a:rPr lang="en-US" sz="2400" b="1"/>
              <a:t>Primary use is record keeping for programs that may parse user input from forms.</a:t>
            </a:r>
          </a:p>
          <a:p>
            <a:pPr lvl="1" algn="just"/>
            <a:r>
              <a:rPr lang="en-US" sz="2400" b="1"/>
              <a:t>May be used for shopping carts.</a:t>
            </a:r>
          </a:p>
          <a:p>
            <a:pPr lvl="1" algn="just"/>
            <a:endParaRPr lang="en-US" sz="2400" b="1"/>
          </a:p>
        </p:txBody>
      </p:sp>
    </p:spTree>
    <p:extLst>
      <p:ext uri="{BB962C8B-B14F-4D97-AF65-F5344CB8AC3E}">
        <p14:creationId xmlns:p14="http://schemas.microsoft.com/office/powerpoint/2010/main" val="4186643516"/>
      </p:ext>
    </p:extLst>
  </p:cSld>
  <p:clrMapOvr>
    <a:masterClrMapping/>
  </p:clrMapOvr>
  <p:transition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762000"/>
          </a:xfrm>
        </p:spPr>
        <p:txBody>
          <a:bodyPr/>
          <a:lstStyle/>
          <a:p>
            <a:r>
              <a:rPr lang="en-US" b="1"/>
              <a:t>TYPE Attribute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458200" cy="3960836"/>
          </a:xfrm>
        </p:spPr>
        <p:txBody>
          <a:bodyPr/>
          <a:lstStyle/>
          <a:p>
            <a:pPr algn="just"/>
            <a:r>
              <a:rPr lang="en-US" b="1"/>
              <a:t>SUBMIT and RESET Types:</a:t>
            </a:r>
          </a:p>
          <a:p>
            <a:pPr lvl="1" algn="just"/>
            <a:r>
              <a:rPr lang="en-US" b="1"/>
              <a:t>SUBMIT: Used to submit the form’s content, as specified by the ACTION attribute.</a:t>
            </a:r>
          </a:p>
          <a:p>
            <a:pPr lvl="1" algn="just"/>
            <a:r>
              <a:rPr lang="en-US" b="1"/>
              <a:t>RESET:  Set all fields in the form to their initial values.</a:t>
            </a:r>
          </a:p>
          <a:p>
            <a:pPr lvl="1" algn="just">
              <a:buFontTx/>
              <a:buNone/>
            </a:pPr>
            <a:r>
              <a:rPr lang="en-US" sz="2400" b="1"/>
              <a:t>&lt;P&gt;INPUT TYPE=SUBMIT&gt;</a:t>
            </a:r>
          </a:p>
          <a:p>
            <a:pPr lvl="1" algn="just">
              <a:buFontTx/>
              <a:buNone/>
            </a:pPr>
            <a:r>
              <a:rPr lang="en-US" sz="2400" b="1"/>
              <a:t>&lt;INPUT TYPE=RESET&gt;</a:t>
            </a:r>
          </a:p>
          <a:p>
            <a:pPr lvl="1" algn="just">
              <a:buFontTx/>
              <a:buNone/>
            </a:pPr>
            <a:endParaRPr lang="en-US" sz="2400" b="1"/>
          </a:p>
          <a:p>
            <a:pPr lvl="1" algn="just">
              <a:buFontTx/>
              <a:buNone/>
            </a:pPr>
            <a:r>
              <a:rPr lang="en-US" sz="2400" b="1"/>
              <a:t>&lt;P&gt;&lt;INPUT TYPE=SUBMIT VALUE = “Place Your Order”&gt;</a:t>
            </a:r>
          </a:p>
          <a:p>
            <a:pPr lvl="1" algn="just">
              <a:buFontTx/>
              <a:buNone/>
            </a:pPr>
            <a:r>
              <a:rPr lang="en-US" sz="2400" b="1"/>
              <a:t>&lt;INPUT TYPE=RESET VALUE = “Start over”&gt;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3100935493"/>
      </p:ext>
    </p:extLst>
  </p:cSld>
  <p:clrMapOvr>
    <a:masterClrMapping/>
  </p:clrMapOvr>
  <p:transition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b="1"/>
              <a:t>TYPE Attribute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7492"/>
            <a:ext cx="8610600" cy="3957416"/>
          </a:xfrm>
        </p:spPr>
        <p:txBody>
          <a:bodyPr/>
          <a:lstStyle/>
          <a:p>
            <a:r>
              <a:rPr lang="en-US" sz="2800" b="1" dirty="0"/>
              <a:t>BUTTON Input Type:</a:t>
            </a:r>
          </a:p>
          <a:p>
            <a:pPr lvl="1"/>
            <a:r>
              <a:rPr lang="en-US" sz="2400" b="1" dirty="0"/>
              <a:t>Creates a button whose use can be defined through scripting and </a:t>
            </a:r>
            <a:r>
              <a:rPr lang="en-US" sz="2400" b="1" dirty="0" err="1"/>
              <a:t>onClick</a:t>
            </a:r>
            <a:r>
              <a:rPr lang="en-US" sz="2400" b="1" dirty="0"/>
              <a:t> event.</a:t>
            </a:r>
          </a:p>
          <a:p>
            <a:pPr lvl="1"/>
            <a:r>
              <a:rPr lang="en-US" sz="2400" b="1" dirty="0"/>
              <a:t>Use to create a back button.</a:t>
            </a:r>
          </a:p>
          <a:p>
            <a:pPr lvl="1"/>
            <a:r>
              <a:rPr lang="en-US" sz="2400" b="1" dirty="0"/>
              <a:t>Only useful to browsers that support scripting.</a:t>
            </a:r>
          </a:p>
          <a:p>
            <a:endParaRPr lang="en-US" sz="2800" b="1" dirty="0"/>
          </a:p>
          <a:p>
            <a:pPr lvl="1">
              <a:buFontTx/>
              <a:buNone/>
            </a:pPr>
            <a:r>
              <a:rPr lang="en-US" sz="2400" b="1" dirty="0"/>
              <a:t>&lt;FORM&gt;&lt;P&gt;&lt;INPUT TYPE=“button” VALUE=“Back to Last Document</a:t>
            </a:r>
            <a:r>
              <a:rPr lang="en-US" sz="2400" b="1" dirty="0" smtClean="0"/>
              <a:t>” </a:t>
            </a:r>
            <a:r>
              <a:rPr lang="en-US" sz="2400" b="1" dirty="0" err="1" smtClean="0"/>
              <a:t>onClick</a:t>
            </a:r>
            <a:r>
              <a:rPr lang="en-US" sz="2400" b="1" dirty="0" smtClean="0"/>
              <a:t>=“</a:t>
            </a:r>
            <a:r>
              <a:rPr lang="en-US" sz="2400" b="1" dirty="0" err="1" smtClean="0"/>
              <a:t>history.back</a:t>
            </a:r>
            <a:r>
              <a:rPr lang="en-US" sz="2400" b="1" dirty="0" smtClean="0"/>
              <a:t>()”&gt;&lt;/</a:t>
            </a:r>
            <a:r>
              <a:rPr lang="en-US" sz="2400" b="1" dirty="0"/>
              <a:t>P&gt;&lt;/FORM&gt;</a:t>
            </a:r>
          </a:p>
        </p:txBody>
      </p:sp>
    </p:spTree>
    <p:extLst>
      <p:ext uri="{BB962C8B-B14F-4D97-AF65-F5344CB8AC3E}">
        <p14:creationId xmlns:p14="http://schemas.microsoft.com/office/powerpoint/2010/main" val="3959037659"/>
      </p:ext>
    </p:extLst>
  </p:cSld>
  <p:clrMapOvr>
    <a:masterClrMapping/>
  </p:clrMapOvr>
  <p:transition>
    <p:rand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r>
              <a:rPr lang="en-US" b="1"/>
              <a:t>TEXTAREA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81042"/>
            <a:ext cx="8534400" cy="3657758"/>
          </a:xfrm>
        </p:spPr>
        <p:txBody>
          <a:bodyPr/>
          <a:lstStyle/>
          <a:p>
            <a:pPr algn="just"/>
            <a:r>
              <a:rPr lang="en-US" sz="2800" b="1"/>
              <a:t>Let users enter more than one line of text.</a:t>
            </a:r>
          </a:p>
          <a:p>
            <a:pPr algn="just"/>
            <a:r>
              <a:rPr lang="en-US" sz="2800" b="1"/>
              <a:t>Uses attributes ROWS and COLS to size.</a:t>
            </a:r>
          </a:p>
          <a:p>
            <a:pPr algn="just"/>
            <a:r>
              <a:rPr lang="en-US" sz="2800" b="1"/>
              <a:t>WRAP Attribute:</a:t>
            </a:r>
          </a:p>
          <a:p>
            <a:pPr lvl="1" algn="just"/>
            <a:r>
              <a:rPr lang="en-US" sz="2400" b="1"/>
              <a:t>OFF:  No wrapping</a:t>
            </a:r>
          </a:p>
          <a:p>
            <a:pPr lvl="1" algn="just"/>
            <a:r>
              <a:rPr lang="en-US" sz="2400" b="1"/>
              <a:t>VIRTUAL: Display wraps but long lines are sent as one line.</a:t>
            </a:r>
          </a:p>
          <a:p>
            <a:pPr lvl="1" algn="just"/>
            <a:r>
              <a:rPr lang="en-US" sz="2400" b="1"/>
              <a:t>PHYSICAL:  Word wraps and text is sent with wrap points.</a:t>
            </a:r>
          </a:p>
        </p:txBody>
      </p:sp>
    </p:spTree>
    <p:extLst>
      <p:ext uri="{BB962C8B-B14F-4D97-AF65-F5344CB8AC3E}">
        <p14:creationId xmlns:p14="http://schemas.microsoft.com/office/powerpoint/2010/main" val="1790703024"/>
      </p:ext>
    </p:extLst>
  </p:cSld>
  <p:clrMapOvr>
    <a:masterClrMapping/>
  </p:clrMapOvr>
  <p:transition>
    <p:rand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b="1" dirty="0" smtClean="0"/>
              <a:t>Drop Down </a:t>
            </a:r>
            <a:r>
              <a:rPr lang="en-US" b="1" dirty="0"/>
              <a:t>Menu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59382"/>
            <a:ext cx="8382000" cy="4289018"/>
          </a:xfrm>
        </p:spPr>
        <p:txBody>
          <a:bodyPr/>
          <a:lstStyle/>
          <a:p>
            <a:pPr algn="just"/>
            <a:r>
              <a:rPr lang="en-US" sz="2800" b="1" dirty="0"/>
              <a:t>Use SELECT and OPTION to create </a:t>
            </a:r>
            <a:r>
              <a:rPr lang="en-US" sz="2800" b="1" dirty="0" smtClean="0"/>
              <a:t>Drop down </a:t>
            </a:r>
            <a:r>
              <a:rPr lang="en-US" sz="2800" b="1" dirty="0"/>
              <a:t>menu.</a:t>
            </a:r>
          </a:p>
          <a:p>
            <a:pPr algn="just"/>
            <a:r>
              <a:rPr lang="en-US" sz="2800" b="1" dirty="0"/>
              <a:t>SELECT:</a:t>
            </a:r>
          </a:p>
          <a:p>
            <a:pPr lvl="1" algn="just"/>
            <a:r>
              <a:rPr lang="en-US" sz="2400" b="1" dirty="0"/>
              <a:t>Allows the user to choose one (or possibly more) items from a list.</a:t>
            </a:r>
          </a:p>
          <a:p>
            <a:pPr lvl="1" algn="just"/>
            <a:r>
              <a:rPr lang="en-US" sz="2400" b="1" dirty="0"/>
              <a:t>Attributes:  MULTIPLE, SIZE, and NAME.</a:t>
            </a:r>
          </a:p>
          <a:p>
            <a:pPr algn="just"/>
            <a:r>
              <a:rPr lang="en-US" sz="2800" b="1" dirty="0"/>
              <a:t>OPTION:</a:t>
            </a:r>
          </a:p>
          <a:p>
            <a:pPr lvl="1" algn="just"/>
            <a:r>
              <a:rPr lang="en-US" sz="2400" b="1" dirty="0"/>
              <a:t>Specifies the list items.</a:t>
            </a:r>
          </a:p>
          <a:p>
            <a:pPr lvl="1" algn="just"/>
            <a:r>
              <a:rPr lang="en-US" sz="2400" b="1" dirty="0"/>
              <a:t>Attributes:  SELECTED, VALUE, and LABEL</a:t>
            </a:r>
          </a:p>
          <a:p>
            <a:pPr lvl="1" algn="just">
              <a:buFontTx/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19805338"/>
      </p:ext>
    </p:extLst>
  </p:cSld>
  <p:clrMapOvr>
    <a:masterClrMapping/>
  </p:clrMapOvr>
  <p:transition>
    <p:rand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35828"/>
            <a:ext cx="7772400" cy="718945"/>
          </a:xfrm>
        </p:spPr>
        <p:txBody>
          <a:bodyPr/>
          <a:lstStyle/>
          <a:p>
            <a:r>
              <a:rPr lang="en-US" b="1" dirty="0" smtClean="0"/>
              <a:t>Drop Down </a:t>
            </a:r>
            <a:r>
              <a:rPr lang="en-US" b="1" dirty="0"/>
              <a:t>Menu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229600" cy="4308927"/>
          </a:xfrm>
        </p:spPr>
        <p:txBody>
          <a:bodyPr/>
          <a:lstStyle/>
          <a:p>
            <a:r>
              <a:rPr lang="en-US" sz="2800" b="1" dirty="0"/>
              <a:t>Example:</a:t>
            </a:r>
          </a:p>
          <a:p>
            <a:pPr lvl="1">
              <a:buFontTx/>
              <a:buNone/>
            </a:pPr>
            <a:endParaRPr lang="en-US" sz="2400" b="1" dirty="0"/>
          </a:p>
          <a:p>
            <a:pPr lvl="1">
              <a:buFontTx/>
              <a:buNone/>
            </a:pPr>
            <a:r>
              <a:rPr lang="en-US" sz="2400" b="1" dirty="0"/>
              <a:t>&lt;P&gt;&lt;B&gt;Pick your favorite baseball team:&lt;/B&gt;</a:t>
            </a:r>
          </a:p>
          <a:p>
            <a:pPr lvl="1">
              <a:buFontTx/>
              <a:buNone/>
            </a:pPr>
            <a:r>
              <a:rPr lang="en-US" sz="2400" b="1" dirty="0"/>
              <a:t>&lt;BR&gt;&lt;SELECT NAME=“team”&gt;</a:t>
            </a:r>
          </a:p>
          <a:p>
            <a:pPr lvl="1">
              <a:buFontTx/>
              <a:buNone/>
            </a:pPr>
            <a:r>
              <a:rPr lang="en-US" sz="2400" b="1" dirty="0"/>
              <a:t>&lt;</a:t>
            </a:r>
            <a:r>
              <a:rPr lang="en-US" sz="2400" b="1" dirty="0" smtClean="0"/>
              <a:t>OPTION&gt;Dodgers&lt;/OPTION&gt;</a:t>
            </a:r>
            <a:endParaRPr lang="en-US" sz="2400" b="1" dirty="0"/>
          </a:p>
          <a:p>
            <a:pPr lvl="1">
              <a:buFontTx/>
              <a:buNone/>
            </a:pPr>
            <a:r>
              <a:rPr lang="en-US" sz="2400" b="1" dirty="0"/>
              <a:t>&lt;</a:t>
            </a:r>
            <a:r>
              <a:rPr lang="en-US" sz="2400" b="1" dirty="0" smtClean="0"/>
              <a:t>OPTION&gt;Braves&lt;/</a:t>
            </a:r>
            <a:r>
              <a:rPr lang="en-US" sz="2400" b="1" dirty="0"/>
              <a:t>OPTION&gt;</a:t>
            </a:r>
          </a:p>
          <a:p>
            <a:pPr lvl="1">
              <a:buFontTx/>
              <a:buNone/>
            </a:pPr>
            <a:r>
              <a:rPr lang="en-US" sz="2400" b="1" dirty="0"/>
              <a:t>&lt;</a:t>
            </a:r>
            <a:r>
              <a:rPr lang="en-US" sz="2400" b="1" dirty="0" smtClean="0"/>
              <a:t>OPTION&gt;Cardinals&lt;/</a:t>
            </a:r>
            <a:r>
              <a:rPr lang="en-US" sz="2400" b="1" dirty="0"/>
              <a:t>OPTION&gt;</a:t>
            </a:r>
          </a:p>
          <a:p>
            <a:pPr lvl="1">
              <a:buFontTx/>
              <a:buNone/>
            </a:pPr>
            <a:r>
              <a:rPr lang="en-US" sz="2400" b="1" dirty="0"/>
              <a:t>&lt;</a:t>
            </a:r>
            <a:r>
              <a:rPr lang="en-US" sz="2400" b="1" dirty="0" smtClean="0"/>
              <a:t>OPTION&gt;Yankees&lt;/</a:t>
            </a:r>
            <a:r>
              <a:rPr lang="en-US" sz="2400" b="1" dirty="0"/>
              <a:t>OPTION&gt;</a:t>
            </a:r>
          </a:p>
          <a:p>
            <a:pPr lvl="1">
              <a:buFontTx/>
              <a:buNone/>
            </a:pPr>
            <a:r>
              <a:rPr lang="en-US" sz="2400" b="1" dirty="0"/>
              <a:t>&lt;/SELECT&gt;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866185"/>
      </p:ext>
    </p:extLst>
  </p:cSld>
  <p:clrMapOvr>
    <a:masterClrMapping/>
  </p:clrMapOvr>
  <p:transition>
    <p:rand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64591DE3-F7EF-410D-88FE-42120755DF8E}" type="slidenum">
              <a:rPr lang="en-US"/>
              <a:pPr/>
              <a:t>42</a:t>
            </a:fld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457200"/>
            <a:ext cx="8153400" cy="990600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CC0000"/>
                </a:solidFill>
              </a:rPr>
              <a:t>C</a:t>
            </a:r>
            <a:r>
              <a:rPr lang="en-US" dirty="0"/>
              <a:t>ascading </a:t>
            </a:r>
            <a:r>
              <a:rPr lang="en-US" dirty="0">
                <a:solidFill>
                  <a:srgbClr val="CC0000"/>
                </a:solidFill>
              </a:rPr>
              <a:t>S</a:t>
            </a:r>
            <a:r>
              <a:rPr lang="en-US" dirty="0"/>
              <a:t>tyle </a:t>
            </a:r>
            <a:r>
              <a:rPr lang="en-US" dirty="0">
                <a:solidFill>
                  <a:srgbClr val="CC0000"/>
                </a:solidFill>
              </a:rPr>
              <a:t>S</a:t>
            </a:r>
            <a:r>
              <a:rPr lang="en-US" dirty="0"/>
              <a:t>heets</a:t>
            </a:r>
          </a:p>
        </p:txBody>
      </p:sp>
      <p:grpSp>
        <p:nvGrpSpPr>
          <p:cNvPr id="3080" name="Group 8"/>
          <p:cNvGrpSpPr>
            <a:grpSpLocks/>
          </p:cNvGrpSpPr>
          <p:nvPr/>
        </p:nvGrpSpPr>
        <p:grpSpPr bwMode="auto">
          <a:xfrm>
            <a:off x="762000" y="1219200"/>
            <a:ext cx="5334000" cy="2089150"/>
            <a:chOff x="480" y="768"/>
            <a:chExt cx="3360" cy="1316"/>
          </a:xfrm>
        </p:grpSpPr>
        <p:sp>
          <p:nvSpPr>
            <p:cNvPr id="3075" name="Text Box 3"/>
            <p:cNvSpPr txBox="1">
              <a:spLocks noChangeArrowheads="1"/>
            </p:cNvSpPr>
            <p:nvPr/>
          </p:nvSpPr>
          <p:spPr bwMode="auto">
            <a:xfrm>
              <a:off x="1536" y="1392"/>
              <a:ext cx="2304" cy="6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6600" b="1">
                  <a:solidFill>
                    <a:srgbClr val="CC0000"/>
                  </a:solidFill>
                  <a:latin typeface="Arial Black" pitchFamily="34" charset="0"/>
                </a:rPr>
                <a:t>C S S</a:t>
              </a:r>
            </a:p>
          </p:txBody>
        </p:sp>
        <p:sp>
          <p:nvSpPr>
            <p:cNvPr id="3076" name="Line 4"/>
            <p:cNvSpPr>
              <a:spLocks noChangeShapeType="1"/>
            </p:cNvSpPr>
            <p:nvPr/>
          </p:nvSpPr>
          <p:spPr bwMode="auto">
            <a:xfrm>
              <a:off x="480" y="768"/>
              <a:ext cx="1344" cy="720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7" name="Line 5"/>
            <p:cNvSpPr>
              <a:spLocks noChangeShapeType="1"/>
            </p:cNvSpPr>
            <p:nvPr/>
          </p:nvSpPr>
          <p:spPr bwMode="auto">
            <a:xfrm>
              <a:off x="2064" y="768"/>
              <a:ext cx="576" cy="67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8" name="Line 6"/>
            <p:cNvSpPr>
              <a:spLocks noChangeShapeType="1"/>
            </p:cNvSpPr>
            <p:nvPr/>
          </p:nvSpPr>
          <p:spPr bwMode="auto">
            <a:xfrm>
              <a:off x="2880" y="768"/>
              <a:ext cx="576" cy="720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8579818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2AF30-4718-495E-867E-A657F269A4BB}" type="slidenum">
              <a:rPr lang="en-US"/>
              <a:pPr/>
              <a:t>43</a:t>
            </a:fld>
            <a:endParaRPr 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</a:t>
            </a:r>
            <a:r>
              <a:rPr lang="en-US">
                <a:solidFill>
                  <a:srgbClr val="CC0000"/>
                </a:solidFill>
              </a:rPr>
              <a:t>CSS</a:t>
            </a:r>
            <a:r>
              <a:rPr lang="en-US"/>
              <a:t>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A simple mechanism for controlling the style of a Web document without compromising its structure.</a:t>
            </a:r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It allows you to separate visual design elements (layout, fonts, colors, margins, and so on) from the contents of a Web page. </a:t>
            </a:r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Allows for faster downloads, streamlined site maintenance, and global control of design attributes across multiple pages. </a:t>
            </a:r>
          </a:p>
          <a:p>
            <a:pPr>
              <a:lnSpc>
                <a:spcPct val="90000"/>
              </a:lnSpc>
            </a:pP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57204647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76343-0ABA-4E98-B4C9-A7F3427719B9}" type="slidenum">
              <a:rPr lang="en-US"/>
              <a:pPr/>
              <a:t>44</a:t>
            </a:fld>
            <a:endParaRPr 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16850" cy="1412875"/>
          </a:xfrm>
        </p:spPr>
        <p:txBody>
          <a:bodyPr/>
          <a:lstStyle/>
          <a:p>
            <a:r>
              <a:rPr lang="en-US"/>
              <a:t>CSS vs. just HTML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 b="1"/>
              <a:t>What can we do with CSS that we can’t do with HTML?</a:t>
            </a:r>
          </a:p>
          <a:p>
            <a:pPr lvl="1">
              <a:lnSpc>
                <a:spcPct val="80000"/>
              </a:lnSpc>
            </a:pPr>
            <a:r>
              <a:rPr lang="en-US" sz="2400" b="1"/>
              <a:t>Control of backgrounds.</a:t>
            </a:r>
          </a:p>
          <a:p>
            <a:pPr lvl="1">
              <a:lnSpc>
                <a:spcPct val="80000"/>
              </a:lnSpc>
            </a:pPr>
            <a:r>
              <a:rPr lang="en-US" sz="2400" b="1"/>
              <a:t>Set font size to the exact height you want.</a:t>
            </a:r>
          </a:p>
          <a:p>
            <a:pPr lvl="1">
              <a:lnSpc>
                <a:spcPct val="80000"/>
              </a:lnSpc>
            </a:pPr>
            <a:r>
              <a:rPr lang="en-US" sz="2400" b="1"/>
              <a:t>Highlight words, entire paragraphs, headings or even individual letters with background colors. </a:t>
            </a:r>
          </a:p>
          <a:p>
            <a:pPr lvl="1">
              <a:lnSpc>
                <a:spcPct val="80000"/>
              </a:lnSpc>
            </a:pPr>
            <a:r>
              <a:rPr lang="en-US" sz="2400" b="1"/>
              <a:t>Overlap words and make logo-type headers without making images. </a:t>
            </a:r>
          </a:p>
          <a:p>
            <a:pPr lvl="1">
              <a:lnSpc>
                <a:spcPct val="80000"/>
              </a:lnSpc>
            </a:pPr>
            <a:r>
              <a:rPr lang="en-US" sz="2400" b="1"/>
              <a:t>Precise positioning.</a:t>
            </a:r>
          </a:p>
          <a:p>
            <a:pPr lvl="1">
              <a:lnSpc>
                <a:spcPct val="80000"/>
              </a:lnSpc>
            </a:pPr>
            <a:r>
              <a:rPr lang="en-US" sz="2400" b="1"/>
              <a:t>Linked style sheets to control the look of a whole website from one single location.</a:t>
            </a:r>
          </a:p>
          <a:p>
            <a:pPr lvl="1">
              <a:lnSpc>
                <a:spcPct val="80000"/>
              </a:lnSpc>
            </a:pPr>
            <a:r>
              <a:rPr lang="en-US" sz="2400" b="1"/>
              <a:t>And more.</a:t>
            </a:r>
          </a:p>
        </p:txBody>
      </p:sp>
    </p:spTree>
    <p:extLst>
      <p:ext uri="{BB962C8B-B14F-4D97-AF65-F5344CB8AC3E}">
        <p14:creationId xmlns:p14="http://schemas.microsoft.com/office/powerpoint/2010/main" val="234730733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1010A-6F5F-4159-AE8D-76F286842C9F}" type="slidenum">
              <a:rPr lang="en-US"/>
              <a:pPr/>
              <a:t>45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write CSS?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  <a:p>
            <a:r>
              <a:rPr lang="en-US" b="1"/>
              <a:t>Selector</a:t>
            </a:r>
          </a:p>
          <a:p>
            <a:pPr lvl="1"/>
            <a:r>
              <a:rPr lang="en-US"/>
              <a:t>HTML element tags </a:t>
            </a:r>
            <a:br>
              <a:rPr lang="en-US"/>
            </a:br>
            <a:r>
              <a:rPr lang="en-US"/>
              <a:t>(examples: p, h2, body, img, table)</a:t>
            </a:r>
          </a:p>
          <a:p>
            <a:pPr lvl="1"/>
            <a:r>
              <a:rPr lang="en-US"/>
              <a:t>class and ID names</a:t>
            </a:r>
          </a:p>
          <a:p>
            <a:r>
              <a:rPr lang="en-US" b="1"/>
              <a:t>Property</a:t>
            </a:r>
            <a:r>
              <a:rPr lang="en-US"/>
              <a:t> (examples: color, font-size)</a:t>
            </a:r>
          </a:p>
          <a:p>
            <a:r>
              <a:rPr lang="en-US" b="1"/>
              <a:t>Value</a:t>
            </a:r>
            <a:r>
              <a:rPr lang="en-US"/>
              <a:t> (examples: red, 14pt)</a:t>
            </a:r>
          </a:p>
          <a:p>
            <a:pPr lvl="1">
              <a:buFontTx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84561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74270-B07C-4E07-9DFB-CB014FD70D45}" type="slidenum">
              <a:rPr lang="en-US"/>
              <a:pPr/>
              <a:t>46</a:t>
            </a:fld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write CSS: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7772400" cy="3276600"/>
          </a:xfrm>
        </p:spPr>
        <p:txBody>
          <a:bodyPr/>
          <a:lstStyle/>
          <a:p>
            <a:r>
              <a:rPr lang="en-US"/>
              <a:t>The basic syntax of a CSS rule:</a:t>
            </a:r>
          </a:p>
          <a:p>
            <a:pPr>
              <a:buFontTx/>
              <a:buNone/>
            </a:pPr>
            <a:r>
              <a:rPr lang="en-US" sz="2800">
                <a:solidFill>
                  <a:srgbClr val="FF5050"/>
                </a:solidFill>
              </a:rPr>
              <a:t>	selector</a:t>
            </a:r>
            <a:r>
              <a:rPr lang="en-US" sz="2800"/>
              <a:t> {</a:t>
            </a:r>
            <a:r>
              <a:rPr lang="en-US" sz="2800">
                <a:solidFill>
                  <a:schemeClr val="hlink"/>
                </a:solidFill>
              </a:rPr>
              <a:t>property 1</a:t>
            </a:r>
            <a:r>
              <a:rPr lang="en-US" sz="2800"/>
              <a:t>: </a:t>
            </a:r>
            <a:r>
              <a:rPr lang="en-US" sz="2800">
                <a:solidFill>
                  <a:srgbClr val="CC00CC"/>
                </a:solidFill>
              </a:rPr>
              <a:t>value 1</a:t>
            </a:r>
            <a:r>
              <a:rPr lang="en-US" sz="2800"/>
              <a:t>; </a:t>
            </a:r>
            <a:r>
              <a:rPr lang="en-US" sz="2800">
                <a:solidFill>
                  <a:schemeClr val="hlink"/>
                </a:solidFill>
              </a:rPr>
              <a:t>property 2</a:t>
            </a:r>
            <a:r>
              <a:rPr lang="en-US" sz="2800"/>
              <a:t>: </a:t>
            </a:r>
            <a:r>
              <a:rPr lang="en-US" sz="2800">
                <a:solidFill>
                  <a:srgbClr val="CC00CC"/>
                </a:solidFill>
              </a:rPr>
              <a:t>value 2</a:t>
            </a:r>
            <a:r>
              <a:rPr lang="en-US" sz="2800"/>
              <a:t>}</a:t>
            </a:r>
          </a:p>
          <a:p>
            <a:pPr>
              <a:buFontTx/>
              <a:buNone/>
            </a:pPr>
            <a:endParaRPr lang="en-US" sz="2800"/>
          </a:p>
          <a:p>
            <a:pPr>
              <a:buFontTx/>
              <a:buNone/>
            </a:pPr>
            <a:r>
              <a:rPr lang="en-US"/>
              <a:t>	Example:</a:t>
            </a:r>
          </a:p>
          <a:p>
            <a:pPr>
              <a:buFontTx/>
              <a:buNone/>
            </a:pPr>
            <a:r>
              <a:rPr lang="en-US" sz="2800">
                <a:solidFill>
                  <a:srgbClr val="FF5050"/>
                </a:solidFill>
              </a:rPr>
              <a:t>	p</a:t>
            </a:r>
            <a:r>
              <a:rPr lang="en-US" sz="2800"/>
              <a:t> {</a:t>
            </a:r>
            <a:r>
              <a:rPr lang="en-US" sz="2800">
                <a:solidFill>
                  <a:schemeClr val="hlink"/>
                </a:solidFill>
              </a:rPr>
              <a:t>font-size</a:t>
            </a:r>
            <a:r>
              <a:rPr lang="en-US" sz="2800"/>
              <a:t>: </a:t>
            </a:r>
            <a:r>
              <a:rPr lang="en-US" sz="2800">
                <a:solidFill>
                  <a:srgbClr val="CC00CC"/>
                </a:solidFill>
              </a:rPr>
              <a:t>8pt</a:t>
            </a:r>
            <a:r>
              <a:rPr lang="en-US" sz="2800"/>
              <a:t>; </a:t>
            </a:r>
            <a:r>
              <a:rPr lang="en-US" sz="2800">
                <a:solidFill>
                  <a:schemeClr val="hlink"/>
                </a:solidFill>
              </a:rPr>
              <a:t>color:</a:t>
            </a:r>
            <a:r>
              <a:rPr lang="en-US" sz="2800"/>
              <a:t> </a:t>
            </a:r>
            <a:r>
              <a:rPr lang="en-US" sz="2800">
                <a:solidFill>
                  <a:srgbClr val="CC00CC"/>
                </a:solidFill>
              </a:rPr>
              <a:t>red</a:t>
            </a:r>
            <a:r>
              <a:rPr lang="en-US" sz="2800"/>
              <a:t>} </a:t>
            </a:r>
          </a:p>
          <a:p>
            <a:pPr>
              <a:buFontTx/>
              <a:buNone/>
            </a:pPr>
            <a:endParaRPr lang="en-US" sz="2800"/>
          </a:p>
          <a:p>
            <a:pPr>
              <a:buFontTx/>
              <a:buNone/>
            </a:pPr>
            <a:r>
              <a:rPr lang="en-US" sz="2800"/>
              <a:t>	Notice the </a:t>
            </a:r>
            <a:r>
              <a:rPr lang="en-US" sz="2800" b="1">
                <a:solidFill>
                  <a:srgbClr val="FF5050"/>
                </a:solidFill>
              </a:rPr>
              <a:t>{ }</a:t>
            </a:r>
            <a:r>
              <a:rPr lang="en-US" sz="2800"/>
              <a:t> around the rule and the</a:t>
            </a:r>
            <a:r>
              <a:rPr lang="en-US" b="1">
                <a:solidFill>
                  <a:srgbClr val="FF5050"/>
                </a:solidFill>
              </a:rPr>
              <a:t> : </a:t>
            </a:r>
            <a:r>
              <a:rPr lang="en-US" sz="2800"/>
              <a:t>before each value!</a:t>
            </a:r>
          </a:p>
        </p:txBody>
      </p:sp>
    </p:spTree>
    <p:extLst>
      <p:ext uri="{BB962C8B-B14F-4D97-AF65-F5344CB8AC3E}">
        <p14:creationId xmlns:p14="http://schemas.microsoft.com/office/powerpoint/2010/main" val="229655594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F9750-88B4-46B1-AC9F-28484F5C350D}" type="slidenum">
              <a:rPr lang="en-US"/>
              <a:pPr/>
              <a:t>47</a:t>
            </a:fld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Three ways to include CSS: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447800"/>
            <a:ext cx="7162800" cy="41910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/>
              <a:t>Local (Inline) 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Global (Embedded, or Internal)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Linked (External)</a:t>
            </a:r>
          </a:p>
        </p:txBody>
      </p:sp>
    </p:spTree>
    <p:extLst>
      <p:ext uri="{BB962C8B-B14F-4D97-AF65-F5344CB8AC3E}">
        <p14:creationId xmlns:p14="http://schemas.microsoft.com/office/powerpoint/2010/main" val="63891812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398A-A1A2-40AD-A02D-ABC8E1660242}" type="slidenum">
              <a:rPr lang="en-US"/>
              <a:pPr/>
              <a:t>48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1. Local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solidFill>
                  <a:srgbClr val="CC0000"/>
                </a:solidFill>
              </a:rPr>
              <a:t>Inline</a:t>
            </a:r>
            <a:r>
              <a:rPr lang="en-US"/>
              <a:t> style sheet.</a:t>
            </a:r>
          </a:p>
          <a:p>
            <a:r>
              <a:rPr lang="en-US">
                <a:solidFill>
                  <a:schemeClr val="hlink"/>
                </a:solidFill>
              </a:rPr>
              <a:t>Placed inside tags.</a:t>
            </a:r>
          </a:p>
          <a:p>
            <a:r>
              <a:rPr lang="en-US"/>
              <a:t>Specific to a single instance of an html tag on a page.</a:t>
            </a:r>
          </a:p>
          <a:p>
            <a:r>
              <a:rPr lang="en-US" b="1"/>
              <a:t>Must </a:t>
            </a:r>
            <a:r>
              <a:rPr lang="en-US"/>
              <a:t>be used instead of &lt;font&gt; tags to specify font size, color, and typeface and to define margins, etc.</a:t>
            </a:r>
          </a:p>
          <a:p>
            <a:r>
              <a:rPr lang="en-US"/>
              <a:t>Use to override an external or embedded style specification. </a:t>
            </a:r>
            <a:endParaRPr lang="en-US" i="1"/>
          </a:p>
        </p:txBody>
      </p:sp>
    </p:spTree>
    <p:extLst>
      <p:ext uri="{BB962C8B-B14F-4D97-AF65-F5344CB8AC3E}">
        <p14:creationId xmlns:p14="http://schemas.microsoft.com/office/powerpoint/2010/main" val="200446558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8B023-E97D-4C21-BC60-A120B46357F4}" type="slidenum">
              <a:rPr lang="en-US"/>
              <a:pPr/>
              <a:t>49</a:t>
            </a:fld>
            <a:endParaRPr lang="en-US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Local (inline)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Example</a:t>
            </a:r>
          </a:p>
          <a:p>
            <a:pPr lvl="1">
              <a:buFontTx/>
              <a:buNone/>
            </a:pPr>
            <a:r>
              <a:rPr lang="en-US" sz="2400"/>
              <a:t>	</a:t>
            </a:r>
            <a:r>
              <a:rPr lang="en-US" sz="2400">
                <a:solidFill>
                  <a:srgbClr val="CC0000"/>
                </a:solidFill>
              </a:rPr>
              <a:t>&lt;p</a:t>
            </a:r>
            <a:r>
              <a:rPr lang="en-US" sz="2400"/>
              <a:t> style="font-size: 10pt</a:t>
            </a:r>
            <a:r>
              <a:rPr lang="en-US" sz="2400" b="1">
                <a:solidFill>
                  <a:srgbClr val="FF5050"/>
                </a:solidFill>
              </a:rPr>
              <a:t>;</a:t>
            </a:r>
            <a:r>
              <a:rPr lang="en-US" sz="2400"/>
              <a:t> color: red</a:t>
            </a:r>
            <a:r>
              <a:rPr lang="en-US" sz="2400" b="1">
                <a:solidFill>
                  <a:srgbClr val="FF5050"/>
                </a:solidFill>
              </a:rPr>
              <a:t>;</a:t>
            </a:r>
            <a:r>
              <a:rPr lang="en-US" sz="2400"/>
              <a:t> font-weight: bold</a:t>
            </a:r>
            <a:r>
              <a:rPr lang="en-US" sz="2400" b="1">
                <a:solidFill>
                  <a:srgbClr val="FF5050"/>
                </a:solidFill>
              </a:rPr>
              <a:t>;</a:t>
            </a:r>
            <a:r>
              <a:rPr lang="en-US" sz="2400"/>
              <a:t> font-family: Arial, Helvetica, sans-serif"</a:t>
            </a:r>
            <a:r>
              <a:rPr lang="en-US" sz="2400">
                <a:solidFill>
                  <a:srgbClr val="CC0000"/>
                </a:solidFill>
              </a:rPr>
              <a:t>&gt;</a:t>
            </a:r>
          </a:p>
          <a:p>
            <a:pPr lvl="1">
              <a:buFontTx/>
              <a:buNone/>
            </a:pPr>
            <a:r>
              <a:rPr lang="en-US" sz="2400">
                <a:solidFill>
                  <a:srgbClr val="CC0000"/>
                </a:solidFill>
              </a:rPr>
              <a:t>               </a:t>
            </a:r>
            <a:r>
              <a:rPr lang="en-US" sz="2400"/>
              <a:t>This is a local stylesheet declaration. </a:t>
            </a:r>
            <a:r>
              <a:rPr lang="en-US" sz="2400">
                <a:solidFill>
                  <a:srgbClr val="CC0000"/>
                </a:solidFill>
              </a:rPr>
              <a:t>&lt;/p&gt;</a:t>
            </a:r>
            <a:r>
              <a:rPr lang="en-US"/>
              <a:t> </a:t>
            </a: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419600"/>
            <a:ext cx="4495800" cy="8334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533400" y="4648200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On the browser:</a:t>
            </a:r>
          </a:p>
        </p:txBody>
      </p:sp>
      <p:sp>
        <p:nvSpPr>
          <p:cNvPr id="11271" name="AutoShape 7"/>
          <p:cNvSpPr>
            <a:spLocks noChangeArrowheads="1"/>
          </p:cNvSpPr>
          <p:nvPr/>
        </p:nvSpPr>
        <p:spPr bwMode="auto">
          <a:xfrm>
            <a:off x="2362200" y="47244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41628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  <p:bldP spid="11270" grpId="0"/>
      <p:bldP spid="1127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4660-8CC4-4097-8F6D-84801C48FE71}" type="slidenum">
              <a:rPr lang="en-US"/>
              <a:pPr/>
              <a:t>50</a:t>
            </a:fld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2. Global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solidFill>
                  <a:srgbClr val="CC0000"/>
                </a:solidFill>
              </a:rPr>
              <a:t>Embedded</a:t>
            </a:r>
            <a:r>
              <a:rPr lang="en-US"/>
              <a:t> or </a:t>
            </a:r>
            <a:r>
              <a:rPr lang="en-US" b="1">
                <a:solidFill>
                  <a:srgbClr val="CC0000"/>
                </a:solidFill>
              </a:rPr>
              <a:t>internal</a:t>
            </a:r>
            <a:r>
              <a:rPr lang="en-US"/>
              <a:t> style sheet</a:t>
            </a:r>
          </a:p>
          <a:p>
            <a:r>
              <a:rPr lang="en-US"/>
              <a:t>Applicable to an entire document</a:t>
            </a:r>
          </a:p>
          <a:p>
            <a:r>
              <a:rPr lang="en-US">
                <a:solidFill>
                  <a:schemeClr val="hlink"/>
                </a:solidFill>
              </a:rPr>
              <a:t>Styles are defined within the &lt;style&gt; &lt;/style&gt; tag, which is placed in the </a:t>
            </a:r>
            <a:r>
              <a:rPr lang="en-US" b="1">
                <a:solidFill>
                  <a:schemeClr val="hlink"/>
                </a:solidFill>
              </a:rPr>
              <a:t>header</a:t>
            </a:r>
            <a:r>
              <a:rPr lang="en-US">
                <a:solidFill>
                  <a:schemeClr val="hlink"/>
                </a:solidFill>
              </a:rPr>
              <a:t> of the html file (i.e., within &lt;head&gt; and &lt;/head&gt;).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6680698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79229-AD84-41D0-88BF-7374A6D85FC4}" type="slidenum">
              <a:rPr lang="en-US"/>
              <a:pPr/>
              <a:t>51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Global (Internal)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Example: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24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b="1">
                <a:latin typeface="Courier New" pitchFamily="49" charset="0"/>
              </a:rPr>
              <a:t>&lt;html&gt;</a:t>
            </a:r>
            <a:br>
              <a:rPr lang="en-US" sz="2400" b="1">
                <a:latin typeface="Courier New" pitchFamily="49" charset="0"/>
              </a:rPr>
            </a:br>
            <a:r>
              <a:rPr lang="en-US" sz="2400" b="1">
                <a:latin typeface="Courier New" pitchFamily="49" charset="0"/>
              </a:rPr>
              <a:t>&lt;head&gt;</a:t>
            </a:r>
            <a:br>
              <a:rPr lang="en-US" sz="2400" b="1">
                <a:latin typeface="Courier New" pitchFamily="49" charset="0"/>
              </a:rPr>
            </a:br>
            <a:r>
              <a:rPr lang="en-US" sz="2400" b="1">
                <a:latin typeface="Courier New" pitchFamily="49" charset="0"/>
              </a:rPr>
              <a:t>  &lt;title&gt;Title&lt;/title&gt;</a:t>
            </a:r>
            <a:br>
              <a:rPr lang="en-US" sz="2400" b="1">
                <a:latin typeface="Courier New" pitchFamily="49" charset="0"/>
              </a:rPr>
            </a:br>
            <a:r>
              <a:rPr lang="en-US" sz="2400" b="1">
                <a:latin typeface="Courier New" pitchFamily="49" charset="0"/>
              </a:rPr>
              <a:t>    </a:t>
            </a:r>
            <a:r>
              <a:rPr lang="en-US" sz="2400" b="1">
                <a:solidFill>
                  <a:srgbClr val="FF5050"/>
                </a:solidFill>
                <a:latin typeface="Courier New" pitchFamily="49" charset="0"/>
              </a:rPr>
              <a:t>&lt;style type="text/css"&gt;</a:t>
            </a:r>
            <a:br>
              <a:rPr lang="en-US" sz="2400" b="1">
                <a:solidFill>
                  <a:srgbClr val="FF5050"/>
                </a:solidFill>
                <a:latin typeface="Courier New" pitchFamily="49" charset="0"/>
              </a:rPr>
            </a:br>
            <a:r>
              <a:rPr lang="en-US" sz="2400" b="1">
                <a:solidFill>
                  <a:srgbClr val="FF5050"/>
                </a:solidFill>
                <a:latin typeface="Courier New" pitchFamily="49" charset="0"/>
              </a:rPr>
              <a:t>      </a:t>
            </a:r>
            <a:r>
              <a:rPr lang="en-US" sz="2000" b="1">
                <a:solidFill>
                  <a:srgbClr val="9900CC"/>
                </a:solidFill>
                <a:latin typeface="Courier New" pitchFamily="49" charset="0"/>
              </a:rPr>
              <a:t>&lt;!--[STYLE INFORMATION GOES HERE] --&gt;</a:t>
            </a:r>
            <a:r>
              <a:rPr lang="en-US" sz="2000" b="1">
                <a:solidFill>
                  <a:srgbClr val="FF5050"/>
                </a:solidFill>
                <a:latin typeface="Courier New" pitchFamily="49" charset="0"/>
              </a:rPr>
              <a:t/>
            </a:r>
            <a:br>
              <a:rPr lang="en-US" sz="2000" b="1">
                <a:solidFill>
                  <a:srgbClr val="FF5050"/>
                </a:solidFill>
                <a:latin typeface="Courier New" pitchFamily="49" charset="0"/>
              </a:rPr>
            </a:br>
            <a:r>
              <a:rPr lang="en-US" sz="2400" b="1">
                <a:solidFill>
                  <a:srgbClr val="FF5050"/>
                </a:solidFill>
                <a:latin typeface="Courier New" pitchFamily="49" charset="0"/>
              </a:rPr>
              <a:t>    &lt;/style&gt;</a:t>
            </a:r>
            <a:br>
              <a:rPr lang="en-US" sz="2400" b="1">
                <a:solidFill>
                  <a:srgbClr val="FF5050"/>
                </a:solidFill>
                <a:latin typeface="Courier New" pitchFamily="49" charset="0"/>
              </a:rPr>
            </a:br>
            <a:r>
              <a:rPr lang="en-US" sz="2400" b="1">
                <a:latin typeface="Courier New" pitchFamily="49" charset="0"/>
              </a:rPr>
              <a:t>&lt;/head&gt;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b="1">
                <a:latin typeface="Courier New" pitchFamily="49" charset="0"/>
              </a:rPr>
              <a:t>   &lt;body&gt;</a:t>
            </a:r>
            <a:br>
              <a:rPr lang="en-US" sz="2400" b="1">
                <a:latin typeface="Courier New" pitchFamily="49" charset="0"/>
              </a:rPr>
            </a:br>
            <a:r>
              <a:rPr lang="en-US" sz="2400" b="1">
                <a:latin typeface="Courier New" pitchFamily="49" charset="0"/>
              </a:rPr>
              <a:t>       </a:t>
            </a:r>
            <a:r>
              <a:rPr lang="en-US" sz="2000" b="1">
                <a:latin typeface="Courier New" pitchFamily="49" charset="0"/>
              </a:rPr>
              <a:t>[DOCUMENT BODY GOES HERE]</a:t>
            </a:r>
            <a:br>
              <a:rPr lang="en-US" sz="2000" b="1">
                <a:latin typeface="Courier New" pitchFamily="49" charset="0"/>
              </a:rPr>
            </a:br>
            <a:r>
              <a:rPr lang="en-US" sz="2400" b="1">
                <a:latin typeface="Courier New" pitchFamily="49" charset="0"/>
              </a:rPr>
              <a:t>&lt;/body&gt;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b="1">
                <a:latin typeface="Courier New" pitchFamily="49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396509140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D44B-B740-4F4C-8544-244FE85F51FD}" type="slidenum">
              <a:rPr lang="en-US"/>
              <a:pPr/>
              <a:t>52</a:t>
            </a:fld>
            <a:endParaRPr 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3. Linked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solidFill>
                  <a:srgbClr val="CC0000"/>
                </a:solidFill>
              </a:rPr>
              <a:t>External</a:t>
            </a:r>
            <a:r>
              <a:rPr lang="en-US"/>
              <a:t> style sheet</a:t>
            </a:r>
          </a:p>
          <a:p>
            <a:r>
              <a:rPr lang="en-US">
                <a:solidFill>
                  <a:schemeClr val="hlink"/>
                </a:solidFill>
              </a:rPr>
              <a:t>Styles are saved in a separate file, with the extension </a:t>
            </a:r>
            <a:r>
              <a:rPr lang="en-US" b="1">
                <a:solidFill>
                  <a:schemeClr val="hlink"/>
                </a:solidFill>
              </a:rPr>
              <a:t>.css</a:t>
            </a:r>
            <a:endParaRPr lang="en-US">
              <a:solidFill>
                <a:schemeClr val="hlink"/>
              </a:solidFill>
            </a:endParaRPr>
          </a:p>
          <a:p>
            <a:r>
              <a:rPr lang="en-US"/>
              <a:t>This single stylesheet can be used to define the look of multiple pages. </a:t>
            </a:r>
          </a:p>
        </p:txBody>
      </p:sp>
    </p:spTree>
    <p:extLst>
      <p:ext uri="{BB962C8B-B14F-4D97-AF65-F5344CB8AC3E}">
        <p14:creationId xmlns:p14="http://schemas.microsoft.com/office/powerpoint/2010/main" val="363163978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AD126-1ACD-4147-BAD4-B2B4AAB649C0}" type="slidenum">
              <a:rPr lang="en-US"/>
              <a:pPr/>
              <a:t>53</a:t>
            </a:fld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 (External)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Example</a:t>
            </a:r>
          </a:p>
          <a:p>
            <a:pPr lvl="1">
              <a:buFontTx/>
              <a:buNone/>
            </a:pPr>
            <a:r>
              <a:rPr lang="en-US"/>
              <a:t>	</a:t>
            </a:r>
          </a:p>
          <a:p>
            <a:pPr lvl="1">
              <a:buFontTx/>
              <a:buNone/>
            </a:pPr>
            <a:r>
              <a:rPr lang="en-US"/>
              <a:t>	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685800" y="2667000"/>
            <a:ext cx="4343400" cy="375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/>
            <a:r>
              <a:rPr lang="en-US" sz="2000"/>
              <a:t>p {font-family: verdana, sans-serif; font-size: 12pt; color: red}</a:t>
            </a:r>
            <a:br>
              <a:rPr lang="en-US" sz="2000"/>
            </a:br>
            <a:endParaRPr lang="en-US" sz="2000"/>
          </a:p>
          <a:p>
            <a:pPr lvl="1"/>
            <a:r>
              <a:rPr lang="en-US" sz="2000"/>
              <a:t>h1 {font-family: serif; font-size: 14pt; color: green}</a:t>
            </a:r>
            <a:br>
              <a:rPr lang="en-US" sz="2000"/>
            </a:br>
            <a:endParaRPr lang="en-US" sz="2000"/>
          </a:p>
          <a:p>
            <a:pPr lvl="1"/>
            <a:r>
              <a:rPr lang="en-US" sz="2000"/>
              <a:t>h2 {font-family: serif; font-size: 11pt; color: blue}</a:t>
            </a:r>
            <a:br>
              <a:rPr lang="en-US" sz="2000"/>
            </a:br>
            <a:endParaRPr lang="en-US" sz="2000"/>
          </a:p>
          <a:p>
            <a:pPr lvl="1"/>
            <a:endParaRPr lang="en-US" sz="2000"/>
          </a:p>
          <a:p>
            <a:pPr lvl="1"/>
            <a:endParaRPr lang="en-US" sz="2000"/>
          </a:p>
          <a:p>
            <a:pPr lvl="1"/>
            <a:endParaRPr lang="en-US" sz="2000"/>
          </a:p>
        </p:txBody>
      </p:sp>
      <p:sp>
        <p:nvSpPr>
          <p:cNvPr id="15366" name="AutoShape 6"/>
          <p:cNvSpPr>
            <a:spLocks/>
          </p:cNvSpPr>
          <p:nvPr/>
        </p:nvSpPr>
        <p:spPr bwMode="auto">
          <a:xfrm>
            <a:off x="6248400" y="2133600"/>
            <a:ext cx="1676400" cy="1066800"/>
          </a:xfrm>
          <a:prstGeom prst="accentBorderCallout1">
            <a:avLst>
              <a:gd name="adj1" fmla="val 10713"/>
              <a:gd name="adj2" fmla="val -4546"/>
              <a:gd name="adj3" fmla="val 73361"/>
              <a:gd name="adj4" fmla="val -7310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b="1"/>
              <a:t>Save this text file as </a:t>
            </a:r>
            <a:r>
              <a:rPr lang="en-US" b="1" i="1">
                <a:solidFill>
                  <a:srgbClr val="9900CC"/>
                </a:solidFill>
              </a:rPr>
              <a:t>whatever</a:t>
            </a:r>
            <a:r>
              <a:rPr lang="en-US" b="1">
                <a:solidFill>
                  <a:srgbClr val="9900CC"/>
                </a:solidFill>
              </a:rPr>
              <a:t>.css</a:t>
            </a:r>
          </a:p>
          <a:p>
            <a:pPr algn="ctr"/>
            <a:endParaRPr lang="en-US">
              <a:solidFill>
                <a:srgbClr val="9900CC"/>
              </a:solidFill>
            </a:endParaRP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685800" y="2286000"/>
            <a:ext cx="3429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In TextPad,Notepad, etc.…</a:t>
            </a:r>
          </a:p>
        </p:txBody>
      </p:sp>
    </p:spTree>
    <p:extLst>
      <p:ext uri="{BB962C8B-B14F-4D97-AF65-F5344CB8AC3E}">
        <p14:creationId xmlns:p14="http://schemas.microsoft.com/office/powerpoint/2010/main" val="110486704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8937-10B5-4238-A4DB-29FE0E36B70F}" type="slidenum">
              <a:rPr lang="en-US"/>
              <a:pPr/>
              <a:t>54</a:t>
            </a:fld>
            <a:endParaRPr 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 (External)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7772400" cy="4495800"/>
          </a:xfrm>
        </p:spPr>
        <p:txBody>
          <a:bodyPr/>
          <a:lstStyle/>
          <a:p>
            <a:r>
              <a:rPr lang="en-US"/>
              <a:t>Example (continued)</a:t>
            </a:r>
          </a:p>
          <a:p>
            <a:endParaRPr lang="en-US"/>
          </a:p>
          <a:p>
            <a:pPr>
              <a:buFontTx/>
              <a:buNone/>
            </a:pPr>
            <a:r>
              <a:rPr lang="en-US"/>
              <a:t>	To apply the stylesheet “</a:t>
            </a:r>
            <a:r>
              <a:rPr lang="en-US" sz="2800" b="1" i="1">
                <a:solidFill>
                  <a:srgbClr val="9900CC"/>
                </a:solidFill>
              </a:rPr>
              <a:t>whatever</a:t>
            </a:r>
            <a:r>
              <a:rPr lang="en-US" sz="2800" b="1">
                <a:solidFill>
                  <a:srgbClr val="9900CC"/>
                </a:solidFill>
              </a:rPr>
              <a:t>.css</a:t>
            </a:r>
            <a:r>
              <a:rPr lang="en-US"/>
              <a:t>“ to an HTML document, call it in from the header:</a:t>
            </a:r>
          </a:p>
          <a:p>
            <a:pPr lvl="1">
              <a:buFontTx/>
              <a:buNone/>
            </a:pPr>
            <a:r>
              <a:rPr lang="en-US" sz="2400" b="1">
                <a:latin typeface="Courier New" pitchFamily="49" charset="0"/>
              </a:rPr>
              <a:t>&lt;head&gt;</a:t>
            </a:r>
            <a:br>
              <a:rPr lang="en-US" sz="2400" b="1">
                <a:latin typeface="Courier New" pitchFamily="49" charset="0"/>
              </a:rPr>
            </a:br>
            <a:r>
              <a:rPr lang="en-US" sz="2400" b="1">
                <a:latin typeface="Courier New" pitchFamily="49" charset="0"/>
              </a:rPr>
              <a:t>&lt;link rel="stylesheet" href=“</a:t>
            </a:r>
            <a:r>
              <a:rPr lang="en-US" sz="2400" b="1" i="1">
                <a:solidFill>
                  <a:srgbClr val="9900CC"/>
                </a:solidFill>
                <a:latin typeface="Courier New" pitchFamily="49" charset="0"/>
              </a:rPr>
              <a:t>whatever</a:t>
            </a:r>
            <a:r>
              <a:rPr lang="en-US" sz="2400" b="1">
                <a:solidFill>
                  <a:srgbClr val="9900CC"/>
                </a:solidFill>
                <a:latin typeface="Courier New" pitchFamily="49" charset="0"/>
              </a:rPr>
              <a:t>.css</a:t>
            </a:r>
            <a:r>
              <a:rPr lang="en-US" sz="2400" b="1">
                <a:latin typeface="Courier New" pitchFamily="49" charset="0"/>
              </a:rPr>
              <a:t>" type="text/css"&gt;</a:t>
            </a:r>
          </a:p>
          <a:p>
            <a:pPr lvl="1">
              <a:buFontTx/>
              <a:buNone/>
            </a:pPr>
            <a:r>
              <a:rPr lang="en-US" sz="2400" b="1">
                <a:latin typeface="Courier New" pitchFamily="49" charset="0"/>
              </a:rPr>
              <a:t>&lt;/head&gt;</a:t>
            </a:r>
            <a:br>
              <a:rPr lang="en-US" sz="2400" b="1">
                <a:latin typeface="Courier New" pitchFamily="49" charset="0"/>
              </a:rPr>
            </a:br>
            <a:endParaRPr lang="en-US" sz="2400" b="1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62792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BAD2-49C4-4AD2-8B4D-D08254BD732C}" type="slidenum">
              <a:rPr lang="en-US"/>
              <a:pPr/>
              <a:t>55</a:t>
            </a:fld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620000" cy="685800"/>
          </a:xfrm>
        </p:spPr>
        <p:txBody>
          <a:bodyPr/>
          <a:lstStyle/>
          <a:p>
            <a:r>
              <a:rPr lang="en-US" sz="3200"/>
              <a:t>Inheritance: which style prevails when several are present?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7696200" cy="3657600"/>
          </a:xfrm>
        </p:spPr>
        <p:txBody>
          <a:bodyPr/>
          <a:lstStyle/>
          <a:p>
            <a:r>
              <a:rPr lang="en-US" sz="2800"/>
              <a:t>Inline (local) overrides internal (global)</a:t>
            </a:r>
          </a:p>
          <a:p>
            <a:r>
              <a:rPr lang="en-US" sz="2800"/>
              <a:t>Internal (global) overrides external (linked).</a:t>
            </a:r>
          </a:p>
        </p:txBody>
      </p:sp>
    </p:spTree>
    <p:extLst>
      <p:ext uri="{BB962C8B-B14F-4D97-AF65-F5344CB8AC3E}">
        <p14:creationId xmlns:p14="http://schemas.microsoft.com/office/powerpoint/2010/main" val="398988884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82E9D-BB6A-4BDD-9CEE-117CDD75A05A}" type="slidenum">
              <a:rPr lang="en-US"/>
              <a:pPr/>
              <a:t>56</a:t>
            </a:fld>
            <a:endParaRPr lang="en-US"/>
          </a:p>
        </p:txBody>
      </p:sp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Cascading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>
              <a:lnSpc>
                <a:spcPct val="80000"/>
              </a:lnSpc>
              <a:buFontTx/>
              <a:buNone/>
            </a:pPr>
            <a:r>
              <a:rPr lang="en-US" sz="2000" b="1"/>
              <a:t>	The way styles will be used when there is more than one style specified for an HTML element:</a:t>
            </a:r>
            <a:r>
              <a:rPr lang="en-US" sz="2000"/>
              <a:t/>
            </a:r>
            <a:br>
              <a:rPr lang="en-US" sz="2000"/>
            </a:br>
            <a:endParaRPr lang="en-US" sz="2000"/>
          </a:p>
          <a:p>
            <a:pPr marL="381000" indent="-3810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2000">
                <a:solidFill>
                  <a:srgbClr val="FF5050"/>
                </a:solidFill>
              </a:rPr>
              <a:t>Browser</a:t>
            </a:r>
            <a:r>
              <a:rPr lang="en-US" sz="2000"/>
              <a:t> default </a:t>
            </a:r>
          </a:p>
          <a:p>
            <a:pPr marL="381000" indent="-3810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2000">
                <a:solidFill>
                  <a:srgbClr val="FF5050"/>
                </a:solidFill>
              </a:rPr>
              <a:t>External</a:t>
            </a:r>
            <a:r>
              <a:rPr lang="en-US" sz="2000"/>
              <a:t> Style Sheet </a:t>
            </a:r>
            <a:r>
              <a:rPr lang="en-US" sz="2000">
                <a:solidFill>
                  <a:srgbClr val="9900CC"/>
                </a:solidFill>
              </a:rPr>
              <a:t>(Linked) </a:t>
            </a:r>
            <a:r>
              <a:rPr lang="en-US" sz="2000"/>
              <a:t>(in an external .css file) </a:t>
            </a:r>
            <a:endParaRPr lang="en-US" sz="2000">
              <a:solidFill>
                <a:srgbClr val="9900CC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2000">
                <a:solidFill>
                  <a:srgbClr val="FF5050"/>
                </a:solidFill>
              </a:rPr>
              <a:t>Internal </a:t>
            </a:r>
            <a:r>
              <a:rPr lang="en-US" sz="2000"/>
              <a:t>Style Sheet </a:t>
            </a:r>
            <a:r>
              <a:rPr lang="en-US" sz="2000">
                <a:solidFill>
                  <a:srgbClr val="9900CC"/>
                </a:solidFill>
              </a:rPr>
              <a:t>(Global, or embedded)</a:t>
            </a:r>
            <a:r>
              <a:rPr lang="en-US" sz="2000"/>
              <a:t> (inside the &lt;head&gt; tag) </a:t>
            </a:r>
          </a:p>
          <a:p>
            <a:pPr marL="381000" indent="-3810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2000">
                <a:solidFill>
                  <a:srgbClr val="FF5050"/>
                </a:solidFill>
              </a:rPr>
              <a:t>Inline</a:t>
            </a:r>
            <a:r>
              <a:rPr lang="en-US" sz="2000"/>
              <a:t> Style </a:t>
            </a:r>
            <a:r>
              <a:rPr lang="en-US" sz="2000">
                <a:solidFill>
                  <a:srgbClr val="9900CC"/>
                </a:solidFill>
              </a:rPr>
              <a:t>(Local)</a:t>
            </a:r>
            <a:r>
              <a:rPr lang="en-US" sz="2000"/>
              <a:t> (inside HTML element) </a:t>
            </a:r>
            <a:endParaRPr lang="en-US" sz="2000">
              <a:solidFill>
                <a:schemeClr val="folHlink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AutoNum type="arabicPeriod"/>
            </a:pPr>
            <a:endParaRPr lang="en-US" sz="2000"/>
          </a:p>
          <a:p>
            <a:pPr marL="381000" indent="-381000">
              <a:lnSpc>
                <a:spcPct val="80000"/>
              </a:lnSpc>
            </a:pPr>
            <a:r>
              <a:rPr lang="en-US" sz="2000"/>
              <a:t>An inline style (inside an HTML element) has the highest priority, which means that it will override every style declared inside the &lt;head&gt; tag, in an external style sheet, and in the browser (default value).</a:t>
            </a:r>
          </a:p>
        </p:txBody>
      </p:sp>
    </p:spTree>
    <p:extLst>
      <p:ext uri="{BB962C8B-B14F-4D97-AF65-F5344CB8AC3E}">
        <p14:creationId xmlns:p14="http://schemas.microsoft.com/office/powerpoint/2010/main" val="61976325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AFA8D-31B5-4186-834C-2206F6BC743F}" type="slidenum">
              <a:rPr lang="en-US"/>
              <a:pPr/>
              <a:t>57</a:t>
            </a:fld>
            <a:endParaRPr lang="en-US"/>
          </a:p>
        </p:txBody>
      </p:sp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Let’s try this now!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None/>
            </a:pPr>
            <a:endParaRPr lang="en-US">
              <a:solidFill>
                <a:srgbClr val="CC0000"/>
              </a:solidFill>
            </a:endParaRPr>
          </a:p>
          <a:p>
            <a:pPr lvl="1">
              <a:buFontTx/>
              <a:buNone/>
            </a:pPr>
            <a:r>
              <a:rPr lang="en-US">
                <a:solidFill>
                  <a:srgbClr val="CC0000"/>
                </a:solidFill>
              </a:rPr>
              <a:t>&lt;h1 </a:t>
            </a:r>
            <a:r>
              <a:rPr lang="en-US">
                <a:solidFill>
                  <a:schemeClr val="hlink"/>
                </a:solidFill>
              </a:rPr>
              <a:t>style=“text-align: center; font-weight:bold; color: blue”</a:t>
            </a:r>
            <a:r>
              <a:rPr lang="en-US">
                <a:solidFill>
                  <a:srgbClr val="CC0000"/>
                </a:solidFill>
              </a:rPr>
              <a:t>&gt; </a:t>
            </a:r>
            <a:r>
              <a:rPr lang="en-US"/>
              <a:t>Styling with CSS!</a:t>
            </a:r>
            <a:r>
              <a:rPr lang="en-US">
                <a:solidFill>
                  <a:srgbClr val="CC0000"/>
                </a:solidFill>
              </a:rPr>
              <a:t> &lt;/h1&gt;</a:t>
            </a:r>
          </a:p>
          <a:p>
            <a:pPr lvl="1">
              <a:buFontTx/>
              <a:buNone/>
            </a:pPr>
            <a:endParaRPr lang="en-US">
              <a:solidFill>
                <a:srgbClr val="CC0000"/>
              </a:solidFill>
            </a:endParaRPr>
          </a:p>
          <a:p>
            <a:pPr lvl="1">
              <a:buFontTx/>
              <a:buNone/>
            </a:pPr>
            <a:r>
              <a:rPr lang="en-US">
                <a:solidFill>
                  <a:srgbClr val="CC0000"/>
                </a:solidFill>
              </a:rPr>
              <a:t>&lt;p</a:t>
            </a:r>
            <a:r>
              <a:rPr lang="en-US"/>
              <a:t> </a:t>
            </a:r>
            <a:r>
              <a:rPr lang="en-US">
                <a:solidFill>
                  <a:schemeClr val="hlink"/>
                </a:solidFill>
              </a:rPr>
              <a:t>style="font-size: 10pt</a:t>
            </a:r>
            <a:r>
              <a:rPr lang="en-US" b="1">
                <a:solidFill>
                  <a:schemeClr val="hlink"/>
                </a:solidFill>
              </a:rPr>
              <a:t>;</a:t>
            </a:r>
            <a:r>
              <a:rPr lang="en-US">
                <a:solidFill>
                  <a:schemeClr val="hlink"/>
                </a:solidFill>
              </a:rPr>
              <a:t> color: red</a:t>
            </a:r>
            <a:r>
              <a:rPr lang="en-US" b="1">
                <a:solidFill>
                  <a:schemeClr val="hlink"/>
                </a:solidFill>
              </a:rPr>
              <a:t>;</a:t>
            </a:r>
            <a:r>
              <a:rPr lang="en-US">
                <a:solidFill>
                  <a:schemeClr val="hlink"/>
                </a:solidFill>
              </a:rPr>
              <a:t> font-weight: bold</a:t>
            </a:r>
            <a:r>
              <a:rPr lang="en-US" b="1">
                <a:solidFill>
                  <a:schemeClr val="hlink"/>
                </a:solidFill>
              </a:rPr>
              <a:t>;</a:t>
            </a:r>
            <a:r>
              <a:rPr lang="en-US">
                <a:solidFill>
                  <a:schemeClr val="hlink"/>
                </a:solidFill>
              </a:rPr>
              <a:t> font-family: Arial, Helvetica, sans-serif“</a:t>
            </a:r>
            <a:r>
              <a:rPr lang="en-US"/>
              <a:t> </a:t>
            </a:r>
            <a:r>
              <a:rPr lang="en-US">
                <a:solidFill>
                  <a:srgbClr val="CC0000"/>
                </a:solidFill>
              </a:rPr>
              <a:t>&gt;</a:t>
            </a:r>
          </a:p>
          <a:p>
            <a:pPr lvl="1">
              <a:buFontTx/>
              <a:buNone/>
            </a:pPr>
            <a:r>
              <a:rPr lang="en-US">
                <a:solidFill>
                  <a:srgbClr val="CC0000"/>
                </a:solidFill>
              </a:rPr>
              <a:t>               </a:t>
            </a:r>
            <a:r>
              <a:rPr lang="en-US"/>
              <a:t>Write whatever you want here </a:t>
            </a:r>
            <a:r>
              <a:rPr lang="en-US">
                <a:solidFill>
                  <a:srgbClr val="CC0000"/>
                </a:solidFill>
              </a:rPr>
              <a:t>&lt;/p&gt;</a:t>
            </a:r>
          </a:p>
        </p:txBody>
      </p:sp>
    </p:spTree>
    <p:extLst>
      <p:ext uri="{BB962C8B-B14F-4D97-AF65-F5344CB8AC3E}">
        <p14:creationId xmlns:p14="http://schemas.microsoft.com/office/powerpoint/2010/main" val="200156644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839CA-0B02-4A1C-BDA4-9B65BA93C80C}" type="slidenum">
              <a:rPr lang="en-US"/>
              <a:pPr/>
              <a:t>58</a:t>
            </a:fld>
            <a:endParaRPr lang="en-US"/>
          </a:p>
        </p:txBody>
      </p:sp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Grouping properties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Separate properties with a semi-colon</a:t>
            </a:r>
          </a:p>
          <a:p>
            <a:pPr lvl="1"/>
            <a:r>
              <a:rPr lang="en-US"/>
              <a:t>Example:</a:t>
            </a:r>
          </a:p>
          <a:p>
            <a:pPr>
              <a:buFontTx/>
              <a:buNone/>
            </a:pPr>
            <a:r>
              <a:rPr lang="en-US">
                <a:solidFill>
                  <a:srgbClr val="0000FF"/>
                </a:solidFill>
              </a:rPr>
              <a:t>		</a:t>
            </a:r>
            <a:r>
              <a:rPr lang="en-US"/>
              <a:t>p {text-align:center</a:t>
            </a:r>
            <a:r>
              <a:rPr lang="en-US">
                <a:solidFill>
                  <a:srgbClr val="CC0000"/>
                </a:solidFill>
              </a:rPr>
              <a:t>;</a:t>
            </a:r>
            <a:r>
              <a:rPr lang="en-US"/>
              <a:t>color:red</a:t>
            </a:r>
            <a:r>
              <a:rPr lang="en-US">
                <a:solidFill>
                  <a:srgbClr val="CC0000"/>
                </a:solidFill>
              </a:rPr>
              <a:t>;</a:t>
            </a:r>
            <a:r>
              <a:rPr lang="en-US"/>
              <a:t> font-	family:Arial</a:t>
            </a:r>
            <a:r>
              <a:rPr lang="en-US">
                <a:solidFill>
                  <a:srgbClr val="CC0000"/>
                </a:solidFill>
              </a:rPr>
              <a:t>;</a:t>
            </a:r>
            <a:r>
              <a:rPr lang="en-US"/>
              <a:t> font-style:italic} </a:t>
            </a:r>
          </a:p>
          <a:p>
            <a:pPr lvl="1"/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5950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397E3-05F7-469E-B847-AD3B452B4BC2}" type="slidenum">
              <a:rPr lang="en-US"/>
              <a:pPr/>
              <a:t>59</a:t>
            </a:fld>
            <a:endParaRPr lang="en-US"/>
          </a:p>
        </p:txBody>
      </p:sp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Grouping selectors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Separate selectors with a comma</a:t>
            </a:r>
          </a:p>
          <a:p>
            <a:pPr lvl="1"/>
            <a:r>
              <a:rPr lang="en-US"/>
              <a:t>Example:</a:t>
            </a:r>
          </a:p>
          <a:p>
            <a:pPr>
              <a:buFontTx/>
              <a:buNone/>
            </a:pPr>
            <a:r>
              <a:rPr lang="en-US"/>
              <a:t>		h1</a:t>
            </a:r>
            <a:r>
              <a:rPr lang="en-US">
                <a:solidFill>
                  <a:srgbClr val="CC0000"/>
                </a:solidFill>
              </a:rPr>
              <a:t>,</a:t>
            </a:r>
            <a:r>
              <a:rPr lang="en-US"/>
              <a:t>h2</a:t>
            </a:r>
            <a:r>
              <a:rPr lang="en-US">
                <a:solidFill>
                  <a:srgbClr val="CC0000"/>
                </a:solidFill>
              </a:rPr>
              <a:t>,</a:t>
            </a:r>
            <a:r>
              <a:rPr lang="en-US"/>
              <a:t>h3</a:t>
            </a:r>
            <a:r>
              <a:rPr lang="en-US">
                <a:solidFill>
                  <a:srgbClr val="CC0000"/>
                </a:solidFill>
              </a:rPr>
              <a:t>,</a:t>
            </a:r>
            <a:r>
              <a:rPr lang="en-US"/>
              <a:t>h4</a:t>
            </a:r>
            <a:r>
              <a:rPr lang="en-US">
                <a:solidFill>
                  <a:srgbClr val="CC0000"/>
                </a:solidFill>
              </a:rPr>
              <a:t>,</a:t>
            </a:r>
            <a:r>
              <a:rPr lang="en-US"/>
              <a:t>h5</a:t>
            </a:r>
            <a:r>
              <a:rPr lang="en-US">
                <a:solidFill>
                  <a:srgbClr val="CC0000"/>
                </a:solidFill>
              </a:rPr>
              <a:t>,</a:t>
            </a:r>
            <a:r>
              <a:rPr lang="en-US"/>
              <a:t>h6 { color: green }</a:t>
            </a:r>
          </a:p>
          <a:p>
            <a:pPr>
              <a:buFontTx/>
              <a:buNone/>
            </a:pPr>
            <a:r>
              <a:rPr lang="en-US"/>
              <a:t>		(each header will be green)</a:t>
            </a:r>
          </a:p>
          <a:p>
            <a:r>
              <a:rPr lang="en-US"/>
              <a:t>Separate selectors with a space</a:t>
            </a:r>
          </a:p>
          <a:p>
            <a:pPr lvl="1"/>
            <a:r>
              <a:rPr lang="en-US"/>
              <a:t>Example:</a:t>
            </a:r>
          </a:p>
          <a:p>
            <a:pPr>
              <a:buFontTx/>
              <a:buNone/>
            </a:pPr>
            <a:r>
              <a:rPr lang="en-US"/>
              <a:t>		p li { color: red }</a:t>
            </a:r>
          </a:p>
          <a:p>
            <a:pPr>
              <a:buFontTx/>
              <a:buNone/>
            </a:pPr>
            <a:r>
              <a:rPr lang="en-US"/>
              <a:t>		(only items within a list </a:t>
            </a:r>
            <a:r>
              <a:rPr lang="en-US" b="1"/>
              <a:t>and</a:t>
            </a:r>
            <a:r>
              <a:rPr lang="en-US"/>
              <a:t> a 	paragraph tag will be red)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85184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67F10-30CE-42EF-8B42-EB4F84B80C71}" type="slidenum">
              <a:rPr lang="en-US"/>
              <a:pPr/>
              <a:t>60</a:t>
            </a:fld>
            <a:endParaRPr lang="en-US"/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class Selector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With a class selector you can define different styles for the same type of HTML element </a:t>
            </a:r>
          </a:p>
          <a:p>
            <a:r>
              <a:rPr lang="en-US" sz="2800"/>
              <a:t>Examples:</a:t>
            </a:r>
          </a:p>
          <a:p>
            <a:pPr>
              <a:buFontTx/>
              <a:buNone/>
            </a:pPr>
            <a:r>
              <a:rPr lang="en-US" sz="2800">
                <a:solidFill>
                  <a:srgbClr val="006600"/>
                </a:solidFill>
              </a:rPr>
              <a:t>	</a:t>
            </a:r>
            <a:r>
              <a:rPr lang="en-US" sz="2800">
                <a:solidFill>
                  <a:srgbClr val="FF33CC"/>
                </a:solidFill>
              </a:rPr>
              <a:t>First define the class:</a:t>
            </a:r>
          </a:p>
          <a:p>
            <a:pPr lvl="1">
              <a:buFontTx/>
              <a:buNone/>
            </a:pPr>
            <a:r>
              <a:rPr lang="en-US" sz="2400"/>
              <a:t>	p</a:t>
            </a:r>
            <a:r>
              <a:rPr lang="en-US" sz="2400">
                <a:solidFill>
                  <a:srgbClr val="CC0000"/>
                </a:solidFill>
              </a:rPr>
              <a:t>.right</a:t>
            </a:r>
            <a:r>
              <a:rPr lang="en-US" sz="2400"/>
              <a:t> {text-align: right; color: red; font-style: italic}</a:t>
            </a:r>
          </a:p>
          <a:p>
            <a:pPr lvl="1">
              <a:buFontTx/>
              <a:buNone/>
            </a:pPr>
            <a:r>
              <a:rPr lang="en-US" sz="2400"/>
              <a:t>	p</a:t>
            </a:r>
            <a:r>
              <a:rPr lang="en-US" sz="2400">
                <a:solidFill>
                  <a:srgbClr val="CC0000"/>
                </a:solidFill>
              </a:rPr>
              <a:t>.blue</a:t>
            </a:r>
            <a:r>
              <a:rPr lang="en-US" sz="2400"/>
              <a:t> {text-align: center; color:blue}</a:t>
            </a:r>
          </a:p>
          <a:p>
            <a:pPr>
              <a:buFontTx/>
              <a:buNone/>
            </a:pPr>
            <a:r>
              <a:rPr lang="en-US" sz="2800">
                <a:solidFill>
                  <a:srgbClr val="006600"/>
                </a:solidFill>
              </a:rPr>
              <a:t>	</a:t>
            </a:r>
            <a:r>
              <a:rPr lang="en-US" sz="2800">
                <a:solidFill>
                  <a:srgbClr val="FF33CC"/>
                </a:solidFill>
              </a:rPr>
              <a:t>Then use the class in your HTML  code :</a:t>
            </a:r>
          </a:p>
          <a:p>
            <a:pPr lvl="1">
              <a:buFontTx/>
              <a:buNone/>
            </a:pPr>
            <a:r>
              <a:rPr lang="en-US" sz="2400"/>
              <a:t>	&lt;p class="</a:t>
            </a:r>
            <a:r>
              <a:rPr lang="en-US" sz="2400">
                <a:solidFill>
                  <a:srgbClr val="CC0000"/>
                </a:solidFill>
              </a:rPr>
              <a:t>right</a:t>
            </a:r>
            <a:r>
              <a:rPr lang="en-US" sz="2400"/>
              <a:t>"&gt; This paragraph will be right-aligned, italic, and red. &lt;/p&gt;</a:t>
            </a:r>
          </a:p>
          <a:p>
            <a:pPr lvl="1">
              <a:buFontTx/>
              <a:buNone/>
            </a:pPr>
            <a:r>
              <a:rPr lang="en-US" sz="2400"/>
              <a:t>	&lt;p class=“</a:t>
            </a:r>
            <a:r>
              <a:rPr lang="en-US" sz="2400">
                <a:solidFill>
                  <a:srgbClr val="CC0000"/>
                </a:solidFill>
              </a:rPr>
              <a:t>blue</a:t>
            </a:r>
            <a:r>
              <a:rPr lang="en-US" sz="2400"/>
              <a:t>"&gt; This paragraph will be center-aligned and blue. &lt;/p&gt;</a:t>
            </a:r>
          </a:p>
          <a:p>
            <a:pPr lvl="1">
              <a:buFontTx/>
              <a:buNone/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80770143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646E0-51E2-48F3-B703-FAF8701E6043}" type="slidenum">
              <a:rPr lang="en-US"/>
              <a:pPr/>
              <a:t>61</a:t>
            </a:fld>
            <a:endParaRPr lang="en-US"/>
          </a:p>
        </p:txBody>
      </p:sp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class Selector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You can also omit the tag name in the selector to define a style that will be used by all HTML elements that have this class.</a:t>
            </a:r>
          </a:p>
          <a:p>
            <a:endParaRPr lang="en-US" sz="2800"/>
          </a:p>
          <a:p>
            <a:r>
              <a:rPr lang="en-US" sz="2800"/>
              <a:t>Example:</a:t>
            </a:r>
          </a:p>
          <a:p>
            <a:pPr>
              <a:buFontTx/>
              <a:buNone/>
            </a:pPr>
            <a:r>
              <a:rPr lang="en-US" sz="2800"/>
              <a:t>	 </a:t>
            </a:r>
            <a:r>
              <a:rPr lang="en-US" sz="2800">
                <a:solidFill>
                  <a:srgbClr val="CC0000"/>
                </a:solidFill>
              </a:rPr>
              <a:t>.poem</a:t>
            </a:r>
            <a:r>
              <a:rPr lang="en-US" sz="2800"/>
              <a:t> {text-align: center; font-style:italic} </a:t>
            </a:r>
          </a:p>
          <a:p>
            <a:pPr>
              <a:buFontTx/>
              <a:buNone/>
            </a:pPr>
            <a:endParaRPr lang="en-US" sz="2800"/>
          </a:p>
          <a:p>
            <a:pPr>
              <a:buFontTx/>
              <a:buNone/>
            </a:pPr>
            <a:r>
              <a:rPr lang="en-US" sz="2800"/>
              <a:t>	Any HTML element with class=“</a:t>
            </a:r>
            <a:r>
              <a:rPr lang="en-US" sz="2800">
                <a:solidFill>
                  <a:srgbClr val="CC0000"/>
                </a:solidFill>
              </a:rPr>
              <a:t>poem</a:t>
            </a:r>
            <a:r>
              <a:rPr lang="en-US" sz="2800"/>
              <a:t>" will be center-aligned 	and italic.</a:t>
            </a:r>
          </a:p>
        </p:txBody>
      </p:sp>
    </p:spTree>
    <p:extLst>
      <p:ext uri="{BB962C8B-B14F-4D97-AF65-F5344CB8AC3E}">
        <p14:creationId xmlns:p14="http://schemas.microsoft.com/office/powerpoint/2010/main" val="314565767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A0B6F-6B69-40D0-BE5C-00A230DCDBFF}" type="slidenum">
              <a:rPr lang="en-US"/>
              <a:pPr/>
              <a:t>62</a:t>
            </a:fld>
            <a:endParaRPr lang="en-US"/>
          </a:p>
        </p:txBody>
      </p:sp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class Selector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Example (continued)</a:t>
            </a:r>
          </a:p>
          <a:p>
            <a:pPr>
              <a:buFontTx/>
              <a:buNone/>
            </a:pPr>
            <a:r>
              <a:rPr lang="en-US"/>
              <a:t>	Both elements below will follow the rules in the "</a:t>
            </a:r>
            <a:r>
              <a:rPr lang="en-US">
                <a:solidFill>
                  <a:srgbClr val="CC0000"/>
                </a:solidFill>
              </a:rPr>
              <a:t>.poem</a:t>
            </a:r>
            <a:r>
              <a:rPr lang="en-US"/>
              <a:t>“ class:  </a:t>
            </a:r>
          </a:p>
          <a:p>
            <a:pPr>
              <a:buFontTx/>
              <a:buNone/>
            </a:pPr>
            <a:endParaRPr lang="en-US"/>
          </a:p>
          <a:p>
            <a:pPr lvl="1">
              <a:buFontTx/>
              <a:buNone/>
            </a:pPr>
            <a:r>
              <a:rPr lang="en-US"/>
              <a:t>	&lt;h1 class=“</a:t>
            </a:r>
            <a:r>
              <a:rPr lang="en-US">
                <a:solidFill>
                  <a:srgbClr val="CC0000"/>
                </a:solidFill>
              </a:rPr>
              <a:t>poem</a:t>
            </a:r>
            <a:r>
              <a:rPr lang="en-US"/>
              <a:t>"&gt; This heading will be center-aligned and italic &lt;/h1&gt;</a:t>
            </a:r>
          </a:p>
          <a:p>
            <a:pPr lvl="1">
              <a:buFontTx/>
              <a:buNone/>
            </a:pPr>
            <a:endParaRPr lang="en-US"/>
          </a:p>
          <a:p>
            <a:pPr lvl="1">
              <a:buFontTx/>
              <a:buNone/>
            </a:pPr>
            <a:r>
              <a:rPr lang="en-US"/>
              <a:t>	&lt;p class=“</a:t>
            </a:r>
            <a:r>
              <a:rPr lang="en-US">
                <a:solidFill>
                  <a:srgbClr val="CC0000"/>
                </a:solidFill>
              </a:rPr>
              <a:t>poem</a:t>
            </a:r>
            <a:r>
              <a:rPr lang="en-US"/>
              <a:t>"&gt; This paragraph will also be center-aligned and italic. &lt;/p&gt;</a:t>
            </a:r>
          </a:p>
        </p:txBody>
      </p:sp>
    </p:spTree>
    <p:extLst>
      <p:ext uri="{BB962C8B-B14F-4D97-AF65-F5344CB8AC3E}">
        <p14:creationId xmlns:p14="http://schemas.microsoft.com/office/powerpoint/2010/main" val="370277890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55B8E-2431-4208-8CC6-4674BA84EDD0}" type="slidenum">
              <a:rPr lang="en-US"/>
              <a:pPr/>
              <a:t>63</a:t>
            </a:fld>
            <a:endParaRPr lang="en-US"/>
          </a:p>
        </p:txBody>
      </p:sp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 Example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&lt;style&gt;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	p {font-family: sans-serif; font-size: 10pt} </a:t>
            </a:r>
            <a:br>
              <a:rPr lang="en-US" sz="2000"/>
            </a:br>
            <a:r>
              <a:rPr lang="en-US" sz="2000"/>
              <a:t>h1 {font-family: serif; font-size: 30pt} </a:t>
            </a:r>
            <a:br>
              <a:rPr lang="en-US" sz="2000"/>
            </a:br>
            <a:r>
              <a:rPr lang="en-US" sz="2000"/>
              <a:t>h2 {font-family: serif; font-size: 24pt} </a:t>
            </a:r>
            <a:br>
              <a:rPr lang="en-US" sz="2000"/>
            </a:br>
            <a:r>
              <a:rPr lang="en-US" sz="2000"/>
              <a:t>.boldred {color: red; font-weight: bold} </a:t>
            </a:r>
            <a:br>
              <a:rPr lang="en-US" sz="2000"/>
            </a:br>
            <a:r>
              <a:rPr lang="en-US" sz="2000"/>
              <a:t>.green {color: green} </a:t>
            </a:r>
            <a:br>
              <a:rPr lang="en-US" sz="2000"/>
            </a:br>
            <a:r>
              <a:rPr lang="en-US" sz="2000"/>
              <a:t>.tinyblue {color: blue; font-size: 8pt}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&lt;/style&gt;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The tags and classes can then be used in combination: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&lt;h1 class=“boldred"&gt;This is rendered as 30-point red serif bold text.&lt;/h1&gt;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&lt;p class=“boldred"&gt;This is rendered as 10-point red sans-serif bold text.&lt;/p&gt; </a:t>
            </a:r>
          </a:p>
        </p:txBody>
      </p:sp>
    </p:spTree>
    <p:extLst>
      <p:ext uri="{BB962C8B-B14F-4D97-AF65-F5344CB8AC3E}">
        <p14:creationId xmlns:p14="http://schemas.microsoft.com/office/powerpoint/2010/main" val="108521459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35F2D-22C0-4595-8C4B-639E2EBA0989}" type="slidenum">
              <a:rPr lang="en-US"/>
              <a:pPr/>
              <a:t>64</a:t>
            </a:fld>
            <a:endParaRPr lang="en-US"/>
          </a:p>
        </p:txBody>
      </p:sp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857250"/>
            <a:ext cx="7620000" cy="361950"/>
          </a:xfrm>
        </p:spPr>
        <p:txBody>
          <a:bodyPr/>
          <a:lstStyle/>
          <a:p>
            <a:r>
              <a:rPr lang="en-US"/>
              <a:t>Applying styles to portions of a document: 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5257800"/>
          </a:xfrm>
        </p:spPr>
        <p:txBody>
          <a:bodyPr/>
          <a:lstStyle/>
          <a:p>
            <a:r>
              <a:rPr lang="en-US" b="1">
                <a:solidFill>
                  <a:srgbClr val="FF5050"/>
                </a:solidFill>
              </a:rPr>
              <a:t>&lt;div&gt;</a:t>
            </a:r>
          </a:p>
          <a:p>
            <a:pPr lvl="1"/>
            <a:r>
              <a:rPr lang="en-US"/>
              <a:t>A division tag: to “package” a block of document into one unit. It defines a block element.</a:t>
            </a:r>
          </a:p>
          <a:p>
            <a:pPr lvl="1"/>
            <a:r>
              <a:rPr lang="en-US"/>
              <a:t>Causes a line break, like &lt;br&gt; and &lt;p&gt;. </a:t>
            </a:r>
          </a:p>
          <a:p>
            <a:r>
              <a:rPr lang="en-US" b="1">
                <a:solidFill>
                  <a:srgbClr val="FF5050"/>
                </a:solidFill>
              </a:rPr>
              <a:t>&lt;span&gt;</a:t>
            </a:r>
          </a:p>
          <a:p>
            <a:pPr lvl="1"/>
            <a:r>
              <a:rPr lang="en-US"/>
              <a:t>“Wraps” a portion of text into a unit, but doesn't cause a line break. Allows styles to be applied to an 'elemental' region (such as a portion of a paragraph).</a:t>
            </a:r>
          </a:p>
        </p:txBody>
      </p:sp>
    </p:spTree>
    <p:extLst>
      <p:ext uri="{BB962C8B-B14F-4D97-AF65-F5344CB8AC3E}">
        <p14:creationId xmlns:p14="http://schemas.microsoft.com/office/powerpoint/2010/main" val="2100526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F2581-2833-402E-B5A1-15A78B13750C}" type="slidenum">
              <a:rPr lang="en-US"/>
              <a:pPr/>
              <a:t>65</a:t>
            </a:fld>
            <a:endParaRPr lang="en-US"/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857250"/>
            <a:ext cx="7620000" cy="361950"/>
          </a:xfrm>
        </p:spPr>
        <p:txBody>
          <a:bodyPr/>
          <a:lstStyle/>
          <a:p>
            <a:r>
              <a:rPr lang="en-US"/>
              <a:t>Example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828800"/>
            <a:ext cx="7772400" cy="4264025"/>
          </a:xfrm>
        </p:spPr>
        <p:txBody>
          <a:bodyPr/>
          <a:lstStyle/>
          <a:p>
            <a:pPr>
              <a:buFontTx/>
              <a:buNone/>
            </a:pPr>
            <a:r>
              <a:rPr lang="en-US" sz="2800"/>
              <a:t>    &lt;p&gt;&lt;span class="foo"&gt;This text is rendered as foo-style&lt;/span&gt; and this is not.  &lt;/p&gt;</a:t>
            </a:r>
          </a:p>
          <a:p>
            <a:pPr>
              <a:buFontTx/>
              <a:buNone/>
            </a:pPr>
            <a:endParaRPr lang="en-US" sz="2800"/>
          </a:p>
          <a:p>
            <a:pPr>
              <a:buFontTx/>
              <a:buNone/>
            </a:pPr>
            <a:r>
              <a:rPr lang="en-US" sz="2800"/>
              <a:t>	&lt;div class="foo"&gt; </a:t>
            </a:r>
            <a:br>
              <a:rPr lang="en-US" sz="2800"/>
            </a:br>
            <a:r>
              <a:rPr lang="en-US" sz="2800"/>
              <a:t>&lt;p&gt;The "foo" style will be applied to this text, and to &lt;a href="page.html"&gt;this text&lt;/a&gt; as well. </a:t>
            </a:r>
            <a:br>
              <a:rPr lang="en-US" sz="2800"/>
            </a:br>
            <a:r>
              <a:rPr lang="en-US" sz="2800"/>
              <a:t>&lt;/div&gt; </a:t>
            </a:r>
          </a:p>
        </p:txBody>
      </p:sp>
    </p:spTree>
    <p:extLst>
      <p:ext uri="{BB962C8B-B14F-4D97-AF65-F5344CB8AC3E}">
        <p14:creationId xmlns:p14="http://schemas.microsoft.com/office/powerpoint/2010/main" val="199586863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A66A3-18E0-4D17-8660-6AA879153469}" type="slidenum">
              <a:rPr lang="en-US"/>
              <a:pPr/>
              <a:t>66</a:t>
            </a:fld>
            <a:endParaRPr lang="en-US"/>
          </a:p>
        </p:txBody>
      </p:sp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059613" cy="827088"/>
          </a:xfrm>
        </p:spPr>
        <p:txBody>
          <a:bodyPr/>
          <a:lstStyle/>
          <a:p>
            <a:r>
              <a:rPr lang="en-US" sz="3200"/>
              <a:t>List of style Selectors and their Properties and Values: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700213"/>
            <a:ext cx="8131175" cy="2185987"/>
          </a:xfrm>
        </p:spPr>
        <p:txBody>
          <a:bodyPr/>
          <a:lstStyle/>
          <a:p>
            <a:r>
              <a:rPr lang="en-US"/>
              <a:t>From WDG:</a:t>
            </a:r>
          </a:p>
          <a:p>
            <a:pPr>
              <a:buFontTx/>
              <a:buNone/>
            </a:pPr>
            <a:r>
              <a:rPr lang="en-US"/>
              <a:t>	</a:t>
            </a:r>
            <a:r>
              <a:rPr lang="en-US" sz="2400">
                <a:hlinkClick r:id="rId3"/>
              </a:rPr>
              <a:t>http://www.htmlhelp.com/reference/css/properties.html</a:t>
            </a:r>
            <a:endParaRPr lang="en-US" sz="2400"/>
          </a:p>
          <a:p>
            <a:pPr>
              <a:buFontTx/>
              <a:buNone/>
            </a:pPr>
            <a:endParaRPr lang="en-US" sz="2400"/>
          </a:p>
          <a:p>
            <a:pPr>
              <a:buFontTx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4505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AF12D-B69E-449D-8567-55AC4311B12D}" type="slidenum">
              <a:rPr lang="en-US"/>
              <a:pPr/>
              <a:t>67</a:t>
            </a:fld>
            <a:endParaRPr lang="en-US"/>
          </a:p>
        </p:txBody>
      </p:sp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Properties - Font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>
                <a:solidFill>
                  <a:srgbClr val="000000"/>
                </a:solidFill>
              </a:rPr>
              <a:t>font-family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Name, or serif, sans-serif, cursive, monospace</a:t>
            </a:r>
            <a:endParaRPr lang="en-US" sz="240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>
                <a:solidFill>
                  <a:srgbClr val="000000"/>
                </a:solidFill>
              </a:rPr>
              <a:t>font-style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normal, italic </a:t>
            </a:r>
            <a:endParaRPr lang="en-US" sz="240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>
                <a:solidFill>
                  <a:srgbClr val="000000"/>
                </a:solidFill>
              </a:rPr>
              <a:t>font-weight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normal, bold, 100, 200, 300, 400, 500, 600, 700, 800, 900 </a:t>
            </a:r>
            <a:endParaRPr lang="en-US" sz="240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>
                <a:solidFill>
                  <a:srgbClr val="000000"/>
                </a:solidFill>
              </a:rPr>
              <a:t>font-size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absolute-size, relative-size, length, percentage</a:t>
            </a:r>
          </a:p>
          <a:p>
            <a:pPr>
              <a:lnSpc>
                <a:spcPct val="80000"/>
              </a:lnSpc>
            </a:pPr>
            <a:r>
              <a:rPr lang="en-US" sz="2800"/>
              <a:t>font-variant 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small-caps</a:t>
            </a:r>
          </a:p>
        </p:txBody>
      </p:sp>
    </p:spTree>
    <p:extLst>
      <p:ext uri="{BB962C8B-B14F-4D97-AF65-F5344CB8AC3E}">
        <p14:creationId xmlns:p14="http://schemas.microsoft.com/office/powerpoint/2010/main" val="390212685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A7148-864B-43C5-8A04-CAA287B65E03}" type="slidenum">
              <a:rPr lang="en-US"/>
              <a:pPr/>
              <a:t>68</a:t>
            </a:fld>
            <a:endParaRPr lang="en-US"/>
          </a:p>
        </p:txBody>
      </p:sp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Properties - Text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text-decoration</a:t>
            </a:r>
          </a:p>
          <a:p>
            <a:pPr lvl="1"/>
            <a:r>
              <a:rPr lang="en-US"/>
              <a:t>underline, line-through </a:t>
            </a:r>
          </a:p>
          <a:p>
            <a:r>
              <a:rPr lang="en-US"/>
              <a:t>text-transform </a:t>
            </a:r>
          </a:p>
          <a:p>
            <a:pPr lvl="1"/>
            <a:r>
              <a:rPr lang="en-US"/>
              <a:t>capitalize, uppercase, lowercase, none </a:t>
            </a:r>
          </a:p>
          <a:p>
            <a:r>
              <a:rPr lang="en-US"/>
              <a:t>text-align</a:t>
            </a:r>
          </a:p>
          <a:p>
            <a:pPr lvl="1"/>
            <a:r>
              <a:rPr lang="en-US"/>
              <a:t>left, right, center, justify </a:t>
            </a:r>
          </a:p>
          <a:p>
            <a:r>
              <a:rPr lang="en-US"/>
              <a:t>text-indent </a:t>
            </a:r>
          </a:p>
          <a:p>
            <a:pPr lvl="1"/>
            <a:r>
              <a:rPr lang="en-US"/>
              <a:t>&lt;length&gt;, &lt;percentage&gt; 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11151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16082-1DAB-4CA5-8696-2BCF68C2B4F1}" type="slidenum">
              <a:rPr lang="en-US"/>
              <a:pPr/>
              <a:t>69</a:t>
            </a:fld>
            <a:endParaRPr lang="en-US"/>
          </a:p>
        </p:txBody>
      </p:sp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Properties - Position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position</a:t>
            </a:r>
          </a:p>
          <a:p>
            <a:pPr lvl="1">
              <a:lnSpc>
                <a:spcPct val="90000"/>
              </a:lnSpc>
            </a:pPr>
            <a:r>
              <a:rPr lang="en-US"/>
              <a:t>absolute, relative</a:t>
            </a:r>
          </a:p>
          <a:p>
            <a:pPr>
              <a:lnSpc>
                <a:spcPct val="90000"/>
              </a:lnSpc>
            </a:pPr>
            <a:r>
              <a:rPr lang="en-US"/>
              <a:t>top</a:t>
            </a:r>
          </a:p>
          <a:p>
            <a:pPr lvl="1">
              <a:lnSpc>
                <a:spcPct val="90000"/>
              </a:lnSpc>
            </a:pPr>
            <a:r>
              <a:rPr lang="en-US"/>
              <a:t>&lt;length&gt;, &lt;percentage&gt;, auto </a:t>
            </a:r>
          </a:p>
          <a:p>
            <a:pPr>
              <a:lnSpc>
                <a:spcPct val="90000"/>
              </a:lnSpc>
            </a:pPr>
            <a:r>
              <a:rPr lang="en-US"/>
              <a:t>left</a:t>
            </a:r>
          </a:p>
          <a:p>
            <a:pPr lvl="1">
              <a:lnSpc>
                <a:spcPct val="90000"/>
              </a:lnSpc>
            </a:pPr>
            <a:r>
              <a:rPr lang="en-US"/>
              <a:t>&lt;length&gt;, &lt;percentage&gt;, auto </a:t>
            </a:r>
          </a:p>
          <a:p>
            <a:pPr>
              <a:lnSpc>
                <a:spcPct val="90000"/>
              </a:lnSpc>
            </a:pPr>
            <a:r>
              <a:rPr lang="en-US"/>
              <a:t>Z-index</a:t>
            </a:r>
          </a:p>
          <a:p>
            <a:pPr lvl="1">
              <a:lnSpc>
                <a:spcPct val="90000"/>
              </a:lnSpc>
            </a:pPr>
            <a:r>
              <a:rPr lang="en-US"/>
              <a:t>&lt;number&gt;, auto </a:t>
            </a:r>
          </a:p>
        </p:txBody>
      </p:sp>
    </p:spTree>
    <p:extLst>
      <p:ext uri="{BB962C8B-B14F-4D97-AF65-F5344CB8AC3E}">
        <p14:creationId xmlns:p14="http://schemas.microsoft.com/office/powerpoint/2010/main" val="325995600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reball">
  <a:themeElements>
    <a:clrScheme name="Fireball 1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CC00CC"/>
      </a:hlink>
      <a:folHlink>
        <a:srgbClr val="990099"/>
      </a:folHlink>
    </a:clrScheme>
    <a:fontScheme name="Firebal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lnDef>
  </a:objectDefaults>
  <a:extraClrSchemeLst>
    <a:extraClrScheme>
      <a:clrScheme name="Fireball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ball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ebal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285</TotalTime>
  <Words>2825</Words>
  <Application>Microsoft Office PowerPoint</Application>
  <PresentationFormat>On-screen Show (4:3)</PresentationFormat>
  <Paragraphs>618</Paragraphs>
  <Slides>69</Slides>
  <Notes>69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69</vt:i4>
      </vt:variant>
    </vt:vector>
  </HeadingPairs>
  <TitlesOfParts>
    <vt:vector size="72" baseType="lpstr">
      <vt:lpstr>Fireball</vt:lpstr>
      <vt:lpstr>MS_ClipArt_Gallery</vt:lpstr>
      <vt:lpstr>Bitmap Image</vt:lpstr>
      <vt:lpstr>Basic HTML tags</vt:lpstr>
      <vt:lpstr>Structural Tags</vt:lpstr>
      <vt:lpstr>Sample Structure of a Web Site</vt:lpstr>
      <vt:lpstr>Header Tags</vt:lpstr>
      <vt:lpstr>Header Tags (cont.)</vt:lpstr>
      <vt:lpstr>Breaking Lines and Paragraphs</vt:lpstr>
      <vt:lpstr>Horizontal Rule</vt:lpstr>
      <vt:lpstr>Text Formatting Tags</vt:lpstr>
      <vt:lpstr>Font modifications</vt:lpstr>
      <vt:lpstr>&lt;Font&gt; modifications (cont.)</vt:lpstr>
      <vt:lpstr>Lists -- Unordered Lists</vt:lpstr>
      <vt:lpstr>Lists -- Ordered Lists</vt:lpstr>
      <vt:lpstr>Lists -- Definition Lists</vt:lpstr>
      <vt:lpstr>Links</vt:lpstr>
      <vt:lpstr>Images</vt:lpstr>
      <vt:lpstr>Images (contd.,)</vt:lpstr>
      <vt:lpstr>Images (cont.)</vt:lpstr>
      <vt:lpstr>Images (cont.)</vt:lpstr>
      <vt:lpstr>Table Tag</vt:lpstr>
      <vt:lpstr>The General Table Syntax</vt:lpstr>
      <vt:lpstr>HTML Structure of a Table</vt:lpstr>
      <vt:lpstr>Creating Headings with the &lt;th&gt; Tag</vt:lpstr>
      <vt:lpstr>Adding Table Headings to the Table</vt:lpstr>
      <vt:lpstr>Adding a 5-Pixel Border to a Table along with Caption</vt:lpstr>
      <vt:lpstr>HTML Forms</vt:lpstr>
      <vt:lpstr>Forms</vt:lpstr>
      <vt:lpstr>Forms</vt:lpstr>
      <vt:lpstr>Forms</vt:lpstr>
      <vt:lpstr>Form Tag</vt:lpstr>
      <vt:lpstr>Forms</vt:lpstr>
      <vt:lpstr>TYPE Attribute</vt:lpstr>
      <vt:lpstr>TYPE Attribute</vt:lpstr>
      <vt:lpstr>TYPE Attribute</vt:lpstr>
      <vt:lpstr>TYPE Attribute</vt:lpstr>
      <vt:lpstr>TYPE Attribute</vt:lpstr>
      <vt:lpstr>TYPE Attribute</vt:lpstr>
      <vt:lpstr>TYPE Attribute</vt:lpstr>
      <vt:lpstr>TYPE Attribute</vt:lpstr>
      <vt:lpstr>TEXTAREA</vt:lpstr>
      <vt:lpstr>Drop Down Menu</vt:lpstr>
      <vt:lpstr>Drop Down Menu</vt:lpstr>
      <vt:lpstr>Cascading Style Sheets</vt:lpstr>
      <vt:lpstr>What is CSS?</vt:lpstr>
      <vt:lpstr>CSS vs. just HTML </vt:lpstr>
      <vt:lpstr>How to write CSS?</vt:lpstr>
      <vt:lpstr>How to write CSS:</vt:lpstr>
      <vt:lpstr>Three ways to include CSS:</vt:lpstr>
      <vt:lpstr>1. Local</vt:lpstr>
      <vt:lpstr>Local (inline)</vt:lpstr>
      <vt:lpstr>2. Global</vt:lpstr>
      <vt:lpstr>Global (Internal)</vt:lpstr>
      <vt:lpstr>3. Linked</vt:lpstr>
      <vt:lpstr>Linked (External)</vt:lpstr>
      <vt:lpstr>Linked (External)</vt:lpstr>
      <vt:lpstr>Inheritance: which style prevails when several are present?</vt:lpstr>
      <vt:lpstr>Cascading</vt:lpstr>
      <vt:lpstr>Let’s try this now!</vt:lpstr>
      <vt:lpstr>Grouping properties</vt:lpstr>
      <vt:lpstr>Grouping selectors</vt:lpstr>
      <vt:lpstr>The class Selector</vt:lpstr>
      <vt:lpstr>The class Selector</vt:lpstr>
      <vt:lpstr>The class Selector</vt:lpstr>
      <vt:lpstr>Class Example</vt:lpstr>
      <vt:lpstr>Applying styles to portions of a document: </vt:lpstr>
      <vt:lpstr>Example</vt:lpstr>
      <vt:lpstr>List of style Selectors and their Properties and Values:</vt:lpstr>
      <vt:lpstr>Properties - Font</vt:lpstr>
      <vt:lpstr>Properties - Text</vt:lpstr>
      <vt:lpstr>Properties - Position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HTML tags</dc:title>
  <dc:creator>Mark Branom</dc:creator>
  <cp:lastModifiedBy>Chythu</cp:lastModifiedBy>
  <cp:revision>43</cp:revision>
  <dcterms:created xsi:type="dcterms:W3CDTF">2000-03-22T22:57:42Z</dcterms:created>
  <dcterms:modified xsi:type="dcterms:W3CDTF">2018-11-28T06:55:08Z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markb@stanford.edu</vt:lpwstr>
  </property>
  <property fmtid="{D5CDD505-2E9C-101B-9397-08002B2CF9AE}" pid="8" name="HomePage">
    <vt:lpwstr>http://www.stanford.edu/group/csp/cs03</vt:lpwstr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2</vt:i4>
  </property>
  <property fmtid="{D5CDD505-2E9C-101B-9397-08002B2CF9AE}" pid="19" name="ShowNotes">
    <vt:bool>false</vt:bool>
  </property>
  <property fmtid="{D5CDD505-2E9C-101B-9397-08002B2CF9AE}" pid="20" name="NavBtnPos">
    <vt:i4>4</vt:i4>
  </property>
  <property fmtid="{D5CDD505-2E9C-101B-9397-08002B2CF9AE}" pid="21" name="OutputDir">
    <vt:lpwstr>F:\Documents\cs03\basic-tags</vt:lpwstr>
  </property>
</Properties>
</file>